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48" r:id="rId2"/>
  </p:sldMasterIdLst>
  <p:sldIdLst>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BA8572-6E88-4DE9-8DF9-C5775AB201EA}" v="217" dt="2023-08-04T05:38:20.5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0FB8AA95-00D8-42D8-ACB3-CA682B1D468F}" type="slidenum">
              <a:t>‹#›</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7"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indent="0" algn="ctr">
              <a:buNone/>
            </a:pPr>
            <a:endParaRPr lang="en-US"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3686174A-F6E6-4574-9BEB-1EE15B4F8AB6}" type="slidenum">
              <a:t>‹#›</a:t>
            </a:fld>
            <a:endParaRPr/>
          </a:p>
        </p:txBody>
      </p:sp>
      <p:sp>
        <p:nvSpPr>
          <p:cNvPr id="2" name="PlaceHolder 5"/>
          <p:cNvSpPr>
            <a:spLocks noGrp="1"/>
          </p:cNvSpPr>
          <p:nvPr>
            <p:ph type="dt" idx="3"/>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9"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D04E5A78-87CE-4181-883B-35AE249A6C37}" type="slidenum">
              <a:t>‹#›</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2"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10598F15-25CF-4CA2-9079-E92DCB8C8822}"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97BB1C79-D2CE-46D5-B0EA-53B856C8BD11}"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endParaRPr lang="en-US" sz="32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64152BE5-355E-493C-9BF0-0628F436DB48}" type="slidenum">
              <a:t>‹#›</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16"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7"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18"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CA95A9DE-152E-4518-A7C9-23787D67BDA1}"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0"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1"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2"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98B82DE5-4C35-4054-A7A2-A1A8031891C3}"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4"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5"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6"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14AFCC53-EED6-4FEA-A2E6-74E9999DF9D4}" type="slidenum">
              <a:t>‹#›</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28"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29"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2326FC52-873D-483C-A8A2-02502444F6E3}" type="slidenum">
              <a:t>‹#›</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1"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3"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4"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593D68BB-F7B6-492C-8517-6D45A652F8C6}" type="slidenum">
              <a:t>‹#›</a:t>
            </a:fld>
            <a:endParaRPr/>
          </a:p>
        </p:txBody>
      </p:sp>
      <p:sp>
        <p:nvSpPr>
          <p:cNvPr id="9" name="PlaceHolder 8"/>
          <p:cNvSpPr>
            <a:spLocks noGrp="1"/>
          </p:cNvSpPr>
          <p:nvPr>
            <p:ph type="dt" idx="3"/>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endParaRPr lang="en-US" sz="4400" b="0" strike="noStrike" spc="-1">
              <a:solidFill>
                <a:srgbClr val="000000"/>
              </a:solidFill>
              <a:latin typeface="Arial"/>
            </a:endParaRPr>
          </a:p>
        </p:txBody>
      </p:sp>
      <p:sp>
        <p:nvSpPr>
          <p:cNvPr id="36"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7"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8"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39"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0"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41"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indent="0">
              <a:spcBef>
                <a:spcPts val="1417"/>
              </a:spcBef>
              <a:buNone/>
            </a:pPr>
            <a:endParaRPr lang="en-US" sz="3200" b="0" strike="noStrike" spc="-1">
              <a:solidFill>
                <a:srgbClr val="000000"/>
              </a:solidFill>
              <a:latin typeface="Arial"/>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2FA63A80-46A4-4682-A079-75A8996B4DBF}" type="slidenum">
              <a:t>‹#›</a:t>
            </a:fld>
            <a:endParaRPr/>
          </a:p>
        </p:txBody>
      </p:sp>
      <p:sp>
        <p:nvSpPr>
          <p:cNvPr id="11" name="PlaceHolder 10"/>
          <p:cNvSpPr>
            <a:spLocks noGrp="1"/>
          </p:cNvSpPr>
          <p:nvPr>
            <p:ph type="dt" idx="3"/>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8/3/2023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8/3/2023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8/3/2023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8/3/2023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bg object 16"/>
          <p:cNvSpPr/>
          <p:nvPr/>
        </p:nvSpPr>
        <p:spPr>
          <a:xfrm>
            <a:off x="0" y="897480"/>
            <a:ext cx="12191400" cy="5960160"/>
          </a:xfrm>
          <a:custGeom>
            <a:avLst/>
            <a:gdLst>
              <a:gd name="textAreaLeft" fmla="*/ 0 w 12191400"/>
              <a:gd name="textAreaRight" fmla="*/ 12192120 w 12191400"/>
              <a:gd name="textAreaTop" fmla="*/ 0 h 5960160"/>
              <a:gd name="textAreaBottom" fmla="*/ 5960880 h 5960160"/>
            </a:gdLst>
            <a:ahLst/>
            <a:cxnLst/>
            <a:rect l="textAreaLeft" t="textAreaTop" r="textAreaRight" b="textAreaBottom"/>
            <a:pathLst>
              <a:path w="12192000" h="5960745">
                <a:moveTo>
                  <a:pt x="12192000" y="0"/>
                </a:moveTo>
                <a:lnTo>
                  <a:pt x="0" y="0"/>
                </a:lnTo>
                <a:lnTo>
                  <a:pt x="0" y="5960364"/>
                </a:lnTo>
                <a:lnTo>
                  <a:pt x="12192000" y="5960364"/>
                </a:lnTo>
                <a:lnTo>
                  <a:pt x="12192000" y="0"/>
                </a:lnTo>
                <a:close/>
              </a:path>
            </a:pathLst>
          </a:custGeom>
          <a:solidFill>
            <a:srgbClr val="EDEDE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7" name="PlaceHolder 1"/>
          <p:cNvSpPr>
            <a:spLocks noGrp="1"/>
          </p:cNvSpPr>
          <p:nvPr>
            <p:ph type="ftr" idx="1"/>
          </p:nvPr>
        </p:nvSpPr>
        <p:spPr>
          <a:xfrm>
            <a:off x="7445880" y="6242400"/>
            <a:ext cx="2959560" cy="280440"/>
          </a:xfrm>
          <a:prstGeom prst="rect">
            <a:avLst/>
          </a:prstGeom>
          <a:noFill/>
          <a:ln w="0">
            <a:noFill/>
          </a:ln>
        </p:spPr>
        <p:txBody>
          <a:bodyPr lIns="0" tIns="0" rIns="0" bIns="0" anchor="t">
            <a:noAutofit/>
          </a:bodyPr>
          <a:lstStyle>
            <a:lvl1pPr marL="12600" indent="0">
              <a:lnSpc>
                <a:spcPts val="2089"/>
              </a:lnSpc>
              <a:buNone/>
              <a:tabLst>
                <a:tab pos="0" algn="l"/>
              </a:tabLst>
              <a:defRPr lang="en-US" sz="1800" b="1" u="heavy" strike="noStrike" spc="-1">
                <a:solidFill>
                  <a:srgbClr val="0462C1"/>
                </a:solidFill>
                <a:uFillTx/>
                <a:latin typeface="Arial"/>
              </a:defRPr>
            </a:lvl1pPr>
          </a:lstStyle>
          <a:p>
            <a:pPr marL="12600" indent="0">
              <a:lnSpc>
                <a:spcPts val="2089"/>
              </a:lnSpc>
              <a:buNone/>
              <a:tabLst>
                <a:tab pos="0" algn="l"/>
              </a:tabLst>
            </a:pPr>
            <a:r>
              <a:rPr lang="en-US" sz="1800" b="1" u="heavy" strike="noStrike" spc="-1">
                <a:solidFill>
                  <a:srgbClr val="0462C1"/>
                </a:solidFill>
                <a:uFillTx/>
                <a:latin typeface="Arial"/>
              </a:rPr>
              <a:t>&lt;footer&gt;</a:t>
            </a:r>
            <a:endParaRPr lang="en-US" sz="1800" b="0" strike="noStrike" spc="-1">
              <a:solidFill>
                <a:srgbClr val="000000"/>
              </a:solidFill>
              <a:latin typeface="Times New Roman"/>
            </a:endParaRPr>
          </a:p>
        </p:txBody>
      </p:sp>
      <p:sp>
        <p:nvSpPr>
          <p:cNvPr id="2" name="PlaceHolder 2"/>
          <p:cNvSpPr>
            <a:spLocks noGrp="1"/>
          </p:cNvSpPr>
          <p:nvPr>
            <p:ph type="sldNum" idx="2"/>
          </p:nvPr>
        </p:nvSpPr>
        <p:spPr>
          <a:xfrm>
            <a:off x="8778240" y="6378120"/>
            <a:ext cx="2803320" cy="342360"/>
          </a:xfrm>
          <a:prstGeom prst="rect">
            <a:avLst/>
          </a:prstGeom>
          <a:noFill/>
          <a:ln w="0">
            <a:noFill/>
          </a:ln>
        </p:spPr>
        <p:txBody>
          <a:bodyPr lIns="0" tIns="0" rIns="0" bIns="0" anchor="t">
            <a:noAutofit/>
          </a:bodyPr>
          <a:lstStyle>
            <a:lvl1pPr indent="0" algn="r">
              <a:lnSpc>
                <a:spcPct val="100000"/>
              </a:lnSpc>
              <a:buNone/>
              <a:tabLst>
                <a:tab pos="0" algn="l"/>
              </a:tabLst>
              <a:defRPr lang="en-US" sz="1800" b="0" strike="noStrike" spc="-1">
                <a:solidFill>
                  <a:srgbClr val="B2B2B2"/>
                </a:solidFill>
                <a:latin typeface="Calibri"/>
              </a:defRPr>
            </a:lvl1pPr>
          </a:lstStyle>
          <a:p>
            <a:pPr indent="0" algn="r">
              <a:lnSpc>
                <a:spcPct val="100000"/>
              </a:lnSpc>
              <a:buNone/>
              <a:tabLst>
                <a:tab pos="0" algn="l"/>
              </a:tabLst>
            </a:pPr>
            <a:fld id="{51953647-D798-4525-A1F2-2C57C916DC09}" type="slidenum">
              <a:rPr lang="en-US" sz="1800" b="0" strike="noStrike" spc="-1">
                <a:solidFill>
                  <a:srgbClr val="B2B2B2"/>
                </a:solidFill>
                <a:latin typeface="Calibri"/>
              </a:rPr>
              <a:t>‹#›</a:t>
            </a:fld>
            <a:endParaRPr lang="en-US" sz="1800" b="0" strike="noStrike" spc="-1">
              <a:solidFill>
                <a:srgbClr val="000000"/>
              </a:solidFill>
              <a:latin typeface="Times New Roman"/>
            </a:endParaRPr>
          </a:p>
        </p:txBody>
      </p:sp>
      <p:sp>
        <p:nvSpPr>
          <p:cNvPr id="3" name="PlaceHolder 3"/>
          <p:cNvSpPr>
            <a:spLocks noGrp="1"/>
          </p:cNvSpPr>
          <p:nvPr>
            <p:ph type="dt" idx="3"/>
          </p:nvPr>
        </p:nvSpPr>
        <p:spPr>
          <a:xfrm>
            <a:off x="609480" y="6378120"/>
            <a:ext cx="2803320" cy="34236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Times New Roman"/>
              </a:defRPr>
            </a:lvl1pPr>
          </a:lstStyle>
          <a:p>
            <a:pPr indent="0">
              <a:buNone/>
            </a:pPr>
            <a:r>
              <a:rPr lang="en-US" sz="1400" b="0" strike="noStrike" spc="-1">
                <a:solidFill>
                  <a:srgbClr val="000000"/>
                </a:solidFill>
                <a:latin typeface="Times New Roman"/>
              </a:rPr>
              <a:t>&lt;date/time&gt;</a:t>
            </a:r>
          </a:p>
        </p:txBody>
      </p:sp>
      <p:sp>
        <p:nvSpPr>
          <p:cNvPr id="4" name="PlaceHolder 4"/>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indent="0" algn="ctr">
              <a:buNone/>
            </a:pPr>
            <a:r>
              <a:rPr lang="en-US" sz="4400" b="0" strike="noStrike" spc="-1">
                <a:solidFill>
                  <a:srgbClr val="000000"/>
                </a:solidFill>
                <a:latin typeface="Arial"/>
              </a:rPr>
              <a:t>Click to edit the title text format</a:t>
            </a:r>
          </a:p>
        </p:txBody>
      </p:sp>
      <p:sp>
        <p:nvSpPr>
          <p:cNvPr id="5"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hyperlink" Target="https://www.alliedmarketresearch.com/request-toc-and-sample/1041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lliedmarketresearch.com/secured-payment-solution-market-A10046" TargetMode="External"/><Relationship Id="rId1" Type="http://schemas.openxmlformats.org/officeDocument/2006/relationships/slideLayout" Target="../slideLayouts/slideLayout12.xml"/><Relationship Id="rId4" Type="http://schemas.openxmlformats.org/officeDocument/2006/relationships/hyperlink" Target="https://www.alliedmarketresearch.com/request-toc-and-sample/10411"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alliedmarketresearch.com/request-toc-and-sample/10411" TargetMode="External"/><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www.alliedmarketresearch.com/request-toc-and-sample/10411" TargetMode="External"/><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alliedmarketresearch.com/request-toc-and-sample/10411" TargetMode="External"/><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alliedmarketresearch.com/" TargetMode="External"/><Relationship Id="rId2" Type="http://schemas.openxmlformats.org/officeDocument/2006/relationships/hyperlink" Target="mailto:help@alliedmarketresearch.com" TargetMode="External"/><Relationship Id="rId1" Type="http://schemas.openxmlformats.org/officeDocument/2006/relationships/slideLayout" Target="../slideLayouts/slideLayout12.xml"/><Relationship Id="rId5" Type="http://schemas.openxmlformats.org/officeDocument/2006/relationships/hyperlink" Target="https://www.alliedmarketresearch.com/request-toc-and-sample/10411"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2" name="object 2"/>
          <p:cNvGrpSpPr/>
          <p:nvPr/>
        </p:nvGrpSpPr>
        <p:grpSpPr>
          <a:xfrm>
            <a:off x="0" y="0"/>
            <a:ext cx="12191760" cy="6857640"/>
            <a:chOff x="0" y="0"/>
            <a:chExt cx="12191760" cy="6857640"/>
          </a:xfrm>
        </p:grpSpPr>
        <p:sp>
          <p:nvSpPr>
            <p:cNvPr id="43" name="object 3"/>
            <p:cNvSpPr/>
            <p:nvPr/>
          </p:nvSpPr>
          <p:spPr>
            <a:xfrm>
              <a:off x="5719320" y="5574960"/>
              <a:ext cx="6472440" cy="1282680"/>
            </a:xfrm>
            <a:custGeom>
              <a:avLst/>
              <a:gdLst>
                <a:gd name="textAreaLeft" fmla="*/ 0 w 6472440"/>
                <a:gd name="textAreaRight" fmla="*/ 6473160 w 6472440"/>
                <a:gd name="textAreaTop" fmla="*/ 0 h 1282680"/>
                <a:gd name="textAreaBottom" fmla="*/ 1283400 h 1282680"/>
              </a:gdLst>
              <a:ahLst/>
              <a:cxnLst/>
              <a:rect l="textAreaLeft" t="textAreaTop" r="textAreaRight" b="textAreaBottom"/>
              <a:pathLst>
                <a:path w="6473190" h="1283334">
                  <a:moveTo>
                    <a:pt x="6472651" y="0"/>
                  </a:moveTo>
                  <a:lnTo>
                    <a:pt x="750412" y="14490"/>
                  </a:lnTo>
                  <a:lnTo>
                    <a:pt x="0" y="1283166"/>
                  </a:lnTo>
                  <a:lnTo>
                    <a:pt x="6472651" y="1283166"/>
                  </a:lnTo>
                  <a:lnTo>
                    <a:pt x="6472651"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44" name="object 5"/>
            <p:cNvSpPr/>
            <p:nvPr/>
          </p:nvSpPr>
          <p:spPr>
            <a:xfrm>
              <a:off x="0" y="0"/>
              <a:ext cx="12185640" cy="5575680"/>
            </a:xfrm>
            <a:custGeom>
              <a:avLst/>
              <a:gdLst>
                <a:gd name="textAreaLeft" fmla="*/ 0 w 12185640"/>
                <a:gd name="textAreaRight" fmla="*/ 12186360 w 12185640"/>
                <a:gd name="textAreaTop" fmla="*/ 0 h 5575680"/>
                <a:gd name="textAreaBottom" fmla="*/ 5576400 h 5575680"/>
              </a:gdLst>
              <a:ahLst/>
              <a:cxnLst/>
              <a:rect l="textAreaLeft" t="textAreaTop" r="textAreaRight" b="textAreaBottom"/>
              <a:pathLst>
                <a:path w="12186285" h="5576570">
                  <a:moveTo>
                    <a:pt x="5556504" y="0"/>
                  </a:moveTo>
                  <a:lnTo>
                    <a:pt x="929373" y="3048"/>
                  </a:lnTo>
                  <a:lnTo>
                    <a:pt x="0" y="2245741"/>
                  </a:lnTo>
                  <a:lnTo>
                    <a:pt x="7340" y="5576316"/>
                  </a:lnTo>
                  <a:lnTo>
                    <a:pt x="3431032" y="5565267"/>
                  </a:lnTo>
                  <a:lnTo>
                    <a:pt x="5556504" y="0"/>
                  </a:lnTo>
                  <a:close/>
                </a:path>
                <a:path w="12186285" h="5576570">
                  <a:moveTo>
                    <a:pt x="12185904" y="0"/>
                  </a:moveTo>
                  <a:lnTo>
                    <a:pt x="10005695" y="0"/>
                  </a:lnTo>
                  <a:lnTo>
                    <a:pt x="7365492" y="5548884"/>
                  </a:lnTo>
                  <a:lnTo>
                    <a:pt x="12185904" y="5548884"/>
                  </a:lnTo>
                  <a:lnTo>
                    <a:pt x="12185904" y="0"/>
                  </a:lnTo>
                  <a:close/>
                </a:path>
              </a:pathLst>
            </a:custGeom>
            <a:solidFill>
              <a:srgbClr val="0D0D0D">
                <a:alpha val="50000"/>
              </a:srgbClr>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grpSp>
      <p:sp>
        <p:nvSpPr>
          <p:cNvPr id="45" name="object 6"/>
          <p:cNvSpPr/>
          <p:nvPr/>
        </p:nvSpPr>
        <p:spPr>
          <a:xfrm>
            <a:off x="827640" y="5798880"/>
            <a:ext cx="1463760" cy="867960"/>
          </a:xfrm>
          <a:prstGeom prst="rect">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46" name="PlaceHolder 1"/>
          <p:cNvSpPr>
            <a:spLocks noGrp="1"/>
          </p:cNvSpPr>
          <p:nvPr>
            <p:ph type="title"/>
          </p:nvPr>
        </p:nvSpPr>
        <p:spPr>
          <a:xfrm>
            <a:off x="-56450" y="962063"/>
            <a:ext cx="3036960" cy="1157040"/>
          </a:xfrm>
          <a:prstGeom prst="rect">
            <a:avLst/>
          </a:prstGeom>
          <a:noFill/>
          <a:ln w="0">
            <a:noFill/>
          </a:ln>
        </p:spPr>
        <p:txBody>
          <a:bodyPr lIns="0" tIns="12240" rIns="0" bIns="0" anchor="t">
            <a:noAutofit/>
          </a:bodyPr>
          <a:lstStyle/>
          <a:p>
            <a:pPr indent="0" algn="ctr">
              <a:buNone/>
            </a:pPr>
            <a:endParaRPr lang="en-US" sz="1800" b="0" strike="noStrike" spc="-1">
              <a:solidFill>
                <a:srgbClr val="000000"/>
              </a:solidFill>
              <a:latin typeface="Arial"/>
            </a:endParaRPr>
          </a:p>
        </p:txBody>
      </p:sp>
      <p:pic>
        <p:nvPicPr>
          <p:cNvPr id="2" name="Picture 2" descr="A person standing on a phone and a stack of money&#10;&#10;Description automatically generated">
            <a:extLst>
              <a:ext uri="{FF2B5EF4-FFF2-40B4-BE49-F238E27FC236}">
                <a16:creationId xmlns:a16="http://schemas.microsoft.com/office/drawing/2014/main" id="{CE0E62D8-8D4C-5EEA-7D2F-50F3271EDBD9}"/>
              </a:ext>
            </a:extLst>
          </p:cNvPr>
          <p:cNvPicPr>
            <a:picLocks noChangeAspect="1"/>
          </p:cNvPicPr>
          <p:nvPr/>
        </p:nvPicPr>
        <p:blipFill>
          <a:blip r:embed="rId3"/>
          <a:stretch>
            <a:fillRect/>
          </a:stretch>
        </p:blipFill>
        <p:spPr>
          <a:xfrm>
            <a:off x="-7761" y="-2847"/>
            <a:ext cx="12188826" cy="5701972"/>
          </a:xfrm>
          <a:prstGeom prst="rect">
            <a:avLst/>
          </a:prstGeom>
        </p:spPr>
      </p:pic>
      <p:sp>
        <p:nvSpPr>
          <p:cNvPr id="4" name="Rectangle: Rounded Corners 3">
            <a:extLst>
              <a:ext uri="{FF2B5EF4-FFF2-40B4-BE49-F238E27FC236}">
                <a16:creationId xmlns:a16="http://schemas.microsoft.com/office/drawing/2014/main" id="{1CA9EC1A-DDFA-E3CD-AD6C-8B612DF682C9}"/>
              </a:ext>
            </a:extLst>
          </p:cNvPr>
          <p:cNvSpPr/>
          <p:nvPr/>
        </p:nvSpPr>
        <p:spPr>
          <a:xfrm>
            <a:off x="6935706" y="5901563"/>
            <a:ext cx="3853131" cy="66135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4"/>
              </a:rPr>
              <a:t>Download PDF Copy</a:t>
            </a:r>
            <a:endParaRPr lang="en-US" dirty="0">
              <a:solidFill>
                <a:srgbClr val="0070C0"/>
              </a:solidFill>
            </a:endParaRPr>
          </a:p>
        </p:txBody>
      </p:sp>
    </p:spTree>
    <p:extLst>
      <p:ext uri="{BB962C8B-B14F-4D97-AF65-F5344CB8AC3E}">
        <p14:creationId xmlns:p14="http://schemas.microsoft.com/office/powerpoint/2010/main" val="1726042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2"/>
          <p:cNvSpPr/>
          <p:nvPr/>
        </p:nvSpPr>
        <p:spPr>
          <a:xfrm>
            <a:off x="-7424" y="1927840"/>
            <a:ext cx="11728222" cy="1490051"/>
          </a:xfrm>
          <a:prstGeom prst="rect">
            <a:avLst/>
          </a:prstGeom>
          <a:noFill/>
          <a:ln w="0">
            <a:noFill/>
          </a:ln>
        </p:spPr>
        <p:style>
          <a:lnRef idx="0">
            <a:scrgbClr r="0" g="0" b="0"/>
          </a:lnRef>
          <a:fillRef idx="0">
            <a:scrgbClr r="0" g="0" b="0"/>
          </a:fillRef>
          <a:effectRef idx="0">
            <a:scrgbClr r="0" g="0" b="0"/>
          </a:effectRef>
          <a:fontRef idx="minor"/>
        </p:style>
        <p:txBody>
          <a:bodyPr wrap="square" lIns="0" tIns="12600" rIns="0" bIns="0" anchor="t">
            <a:spAutoFit/>
          </a:bodyPr>
          <a:lstStyle/>
          <a:p>
            <a:pPr algn="just"/>
            <a:r>
              <a:rPr lang="en-US" sz="2000" dirty="0">
                <a:solidFill>
                  <a:srgbClr val="1A1A1A"/>
                </a:solidFill>
                <a:hlinkClick r:id="rId2"/>
              </a:rPr>
              <a:t>Secured Payment Solution Market</a:t>
            </a:r>
            <a:r>
              <a:rPr lang="en-US" sz="2000">
                <a:solidFill>
                  <a:srgbClr val="1A1A1A"/>
                </a:solidFill>
              </a:rPr>
              <a:t> by Payment Method (Credit Card, Debit Card, E-Wallet, Others) and by Application (Hospitality, Healthcare, Retail, Telecom Utility, E-commerce, Others): Global Opportunity Analysis and Industry Forecast, 2023-2032</a:t>
            </a:r>
            <a:endParaRPr lang="en-US" sz="2000"/>
          </a:p>
          <a:p>
            <a:pPr algn="just"/>
            <a:endParaRPr lang="en-US" sz="3600" dirty="0">
              <a:solidFill>
                <a:srgbClr val="1A1A1A"/>
              </a:solidFill>
              <a:latin typeface="Arial"/>
              <a:ea typeface="Open Sans"/>
              <a:cs typeface="Open Sans"/>
            </a:endParaRPr>
          </a:p>
        </p:txBody>
      </p:sp>
      <p:sp>
        <p:nvSpPr>
          <p:cNvPr id="50" name="object 3"/>
          <p:cNvSpPr/>
          <p:nvPr/>
        </p:nvSpPr>
        <p:spPr>
          <a:xfrm>
            <a:off x="137003" y="5118213"/>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51" name="object 4"/>
          <p:cNvSpPr/>
          <p:nvPr/>
        </p:nvSpPr>
        <p:spPr>
          <a:xfrm>
            <a:off x="-4657" y="2228"/>
            <a:ext cx="9296280" cy="851760"/>
          </a:xfrm>
          <a:custGeom>
            <a:avLst/>
            <a:gdLst>
              <a:gd name="textAreaLeft" fmla="*/ 0 w 9296280"/>
              <a:gd name="textAreaRight" fmla="*/ 9297000 w 9296280"/>
              <a:gd name="textAreaTop" fmla="*/ 0 h 851760"/>
              <a:gd name="textAreaBottom" fmla="*/ 852480 h 851760"/>
            </a:gdLst>
            <a:ahLst/>
            <a:cxnLst/>
            <a:rect l="textAreaLeft" t="textAreaTop" r="textAreaRight" b="textAreaBottom"/>
            <a:pathLst>
              <a:path w="9215755" h="897890">
                <a:moveTo>
                  <a:pt x="9215628" y="0"/>
                </a:moveTo>
                <a:lnTo>
                  <a:pt x="0" y="0"/>
                </a:lnTo>
                <a:lnTo>
                  <a:pt x="0" y="897636"/>
                </a:lnTo>
                <a:lnTo>
                  <a:pt x="9215628" y="897636"/>
                </a:lnTo>
                <a:lnTo>
                  <a:pt x="9215628" y="0"/>
                </a:lnTo>
                <a:close/>
              </a:path>
            </a:pathLst>
          </a:custGeom>
          <a:solidFill>
            <a:srgbClr val="40404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52" name="PlaceHolder 1"/>
          <p:cNvSpPr>
            <a:spLocks noGrp="1"/>
          </p:cNvSpPr>
          <p:nvPr>
            <p:ph type="title"/>
          </p:nvPr>
        </p:nvSpPr>
        <p:spPr>
          <a:xfrm>
            <a:off x="659432" y="234000"/>
            <a:ext cx="7722088" cy="1157400"/>
          </a:xfrm>
          <a:prstGeom prst="rect">
            <a:avLst/>
          </a:prstGeom>
          <a:noFill/>
          <a:ln w="0">
            <a:noFill/>
          </a:ln>
        </p:spPr>
        <p:txBody>
          <a:bodyPr lIns="0" tIns="12600" rIns="0" bIns="0" anchor="t">
            <a:noAutofit/>
          </a:bodyPr>
          <a:lstStyle/>
          <a:p>
            <a:pPr>
              <a:tabLst>
                <a:tab pos="0" algn="l"/>
              </a:tabLst>
            </a:pPr>
            <a:r>
              <a:rPr lang="en-IN" sz="3200" b="1" dirty="0">
                <a:solidFill>
                  <a:srgbClr val="FFFF00"/>
                </a:solidFill>
                <a:cs typeface="Arial"/>
              </a:rPr>
              <a:t>Secured Payment Solutions Markert</a:t>
            </a:r>
          </a:p>
        </p:txBody>
      </p:sp>
      <p:grpSp>
        <p:nvGrpSpPr>
          <p:cNvPr id="53" name="object 6"/>
          <p:cNvGrpSpPr/>
          <p:nvPr/>
        </p:nvGrpSpPr>
        <p:grpSpPr>
          <a:xfrm>
            <a:off x="4888268" y="-4973"/>
            <a:ext cx="7305840" cy="6829920"/>
            <a:chOff x="5693400" y="38160"/>
            <a:chExt cx="7305840" cy="6829920"/>
          </a:xfrm>
        </p:grpSpPr>
        <p:sp>
          <p:nvSpPr>
            <p:cNvPr id="54" name="object 7"/>
            <p:cNvSpPr/>
            <p:nvPr/>
          </p:nvSpPr>
          <p:spPr>
            <a:xfrm>
              <a:off x="9315000" y="38160"/>
              <a:ext cx="3684240" cy="897120"/>
            </a:xfrm>
            <a:custGeom>
              <a:avLst/>
              <a:gdLst>
                <a:gd name="textAreaLeft" fmla="*/ 0 w 3684240"/>
                <a:gd name="textAreaRight" fmla="*/ 3684960 w 3684240"/>
                <a:gd name="textAreaTop" fmla="*/ 0 h 897120"/>
                <a:gd name="textAreaBottom" fmla="*/ 897840 h 897120"/>
              </a:gdLst>
              <a:ahLst/>
              <a:cxnLst/>
              <a:rect l="textAreaLeft" t="textAreaTop" r="textAreaRight" b="textAreaBottom"/>
              <a:pathLst>
                <a:path w="3684904" h="897890">
                  <a:moveTo>
                    <a:pt x="3684904" y="0"/>
                  </a:moveTo>
                  <a:lnTo>
                    <a:pt x="0" y="0"/>
                  </a:lnTo>
                  <a:lnTo>
                    <a:pt x="5322" y="10594"/>
                  </a:lnTo>
                  <a:lnTo>
                    <a:pt x="51842" y="84454"/>
                  </a:lnTo>
                  <a:lnTo>
                    <a:pt x="87496" y="139208"/>
                  </a:lnTo>
                  <a:lnTo>
                    <a:pt x="127714" y="200169"/>
                  </a:lnTo>
                  <a:lnTo>
                    <a:pt x="169725" y="263082"/>
                  </a:lnTo>
                  <a:lnTo>
                    <a:pt x="210756" y="323690"/>
                  </a:lnTo>
                  <a:lnTo>
                    <a:pt x="248034" y="377739"/>
                  </a:lnTo>
                  <a:lnTo>
                    <a:pt x="278787" y="420970"/>
                  </a:lnTo>
                  <a:lnTo>
                    <a:pt x="309625" y="457962"/>
                  </a:lnTo>
                  <a:lnTo>
                    <a:pt x="297304" y="469868"/>
                  </a:lnTo>
                  <a:lnTo>
                    <a:pt x="243665" y="541915"/>
                  </a:lnTo>
                  <a:lnTo>
                    <a:pt x="207221" y="594207"/>
                  </a:lnTo>
                  <a:lnTo>
                    <a:pt x="167613" y="652111"/>
                  </a:lnTo>
                  <a:lnTo>
                    <a:pt x="26278" y="861368"/>
                  </a:lnTo>
                  <a:lnTo>
                    <a:pt x="7408" y="888469"/>
                  </a:lnTo>
                  <a:lnTo>
                    <a:pt x="0" y="897636"/>
                  </a:lnTo>
                  <a:lnTo>
                    <a:pt x="3684904" y="897636"/>
                  </a:lnTo>
                  <a:lnTo>
                    <a:pt x="368490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5" name="object 8"/>
            <p:cNvSpPr/>
            <p:nvPr/>
          </p:nvSpPr>
          <p:spPr>
            <a:xfrm>
              <a:off x="11093040" y="161640"/>
              <a:ext cx="1273320" cy="773640"/>
            </a:xfrm>
            <a:prstGeom prst="rect">
              <a:avLst/>
            </a:prstGeom>
            <a:blipFill rotWithShape="0">
              <a:blip r:embed="rId3"/>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6" name="object 9"/>
            <p:cNvSpPr/>
            <p:nvPr/>
          </p:nvSpPr>
          <p:spPr>
            <a:xfrm>
              <a:off x="5693400" y="5903640"/>
              <a:ext cx="6509880" cy="964440"/>
            </a:xfrm>
            <a:custGeom>
              <a:avLst/>
              <a:gdLst>
                <a:gd name="textAreaLeft" fmla="*/ 0 w 6509880"/>
                <a:gd name="textAreaRight" fmla="*/ 6510600 w 6509880"/>
                <a:gd name="textAreaTop" fmla="*/ 0 h 964440"/>
                <a:gd name="textAreaBottom" fmla="*/ 965160 h 964440"/>
              </a:gdLst>
              <a:ahLst/>
              <a:cxnLst/>
              <a:rect l="textAreaLeft" t="textAreaTop" r="textAreaRight" b="textAreaBottom"/>
              <a:pathLst>
                <a:path w="6510655" h="965200">
                  <a:moveTo>
                    <a:pt x="6510528" y="0"/>
                  </a:moveTo>
                  <a:lnTo>
                    <a:pt x="773049" y="10490"/>
                  </a:lnTo>
                  <a:lnTo>
                    <a:pt x="0" y="953812"/>
                  </a:lnTo>
                  <a:lnTo>
                    <a:pt x="6510528" y="964691"/>
                  </a:lnTo>
                  <a:lnTo>
                    <a:pt x="6510528"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grpSp>
      <p:sp>
        <p:nvSpPr>
          <p:cNvPr id="2" name="object 3">
            <a:extLst>
              <a:ext uri="{FF2B5EF4-FFF2-40B4-BE49-F238E27FC236}">
                <a16:creationId xmlns:a16="http://schemas.microsoft.com/office/drawing/2014/main" id="{BEB2EF8D-D640-9F69-D731-7DA4741E8FA1}"/>
              </a:ext>
            </a:extLst>
          </p:cNvPr>
          <p:cNvSpPr/>
          <p:nvPr/>
        </p:nvSpPr>
        <p:spPr>
          <a:xfrm>
            <a:off x="117397" y="5199248"/>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3" name="object 3">
            <a:extLst>
              <a:ext uri="{FF2B5EF4-FFF2-40B4-BE49-F238E27FC236}">
                <a16:creationId xmlns:a16="http://schemas.microsoft.com/office/drawing/2014/main" id="{7D4A5A40-5600-1C62-A03C-6C2867108CC5}"/>
              </a:ext>
            </a:extLst>
          </p:cNvPr>
          <p:cNvSpPr/>
          <p:nvPr/>
        </p:nvSpPr>
        <p:spPr>
          <a:xfrm>
            <a:off x="197344" y="5359578"/>
            <a:ext cx="7676916" cy="443853"/>
          </a:xfrm>
          <a:prstGeom prst="rect">
            <a:avLst/>
          </a:prstGeom>
          <a:noFill/>
          <a:ln w="0">
            <a:noFill/>
          </a:ln>
        </p:spPr>
        <p:style>
          <a:lnRef idx="0">
            <a:scrgbClr r="0" g="0" b="0"/>
          </a:lnRef>
          <a:fillRef idx="0">
            <a:scrgbClr r="0" g="0" b="0"/>
          </a:fillRef>
          <a:effectRef idx="0">
            <a:scrgbClr r="0" g="0" b="0"/>
          </a:effectRef>
          <a:fontRef idx="minor"/>
        </p:style>
        <p:txBody>
          <a:bodyPr wrap="square" lIns="0" tIns="165240" rIns="0" bIns="0" anchor="t">
            <a:spAutoFit/>
          </a:bodyPr>
          <a:lstStyle/>
          <a:p>
            <a:pPr marL="12065">
              <a:lnSpc>
                <a:spcPct val="100000"/>
              </a:lnSpc>
              <a:spcBef>
                <a:spcPts val="1301"/>
              </a:spcBef>
            </a:pPr>
            <a:endParaRPr lang="en-US" strike="noStrike">
              <a:latin typeface="Open Sans"/>
              <a:ea typeface="Open Sans"/>
              <a:cs typeface="Open Sans"/>
            </a:endParaRPr>
          </a:p>
        </p:txBody>
      </p:sp>
      <p:sp>
        <p:nvSpPr>
          <p:cNvPr id="8" name="Rectangle: Rounded Corners 7">
            <a:extLst>
              <a:ext uri="{FF2B5EF4-FFF2-40B4-BE49-F238E27FC236}">
                <a16:creationId xmlns:a16="http://schemas.microsoft.com/office/drawing/2014/main" id="{ABB12271-0082-4F9B-2ABA-52F47B3E8C07}"/>
              </a:ext>
            </a:extLst>
          </p:cNvPr>
          <p:cNvSpPr/>
          <p:nvPr/>
        </p:nvSpPr>
        <p:spPr>
          <a:xfrm>
            <a:off x="6403744" y="6088469"/>
            <a:ext cx="3853131" cy="5750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4"/>
              </a:rPr>
              <a:t>Download PDF Copy</a:t>
            </a:r>
            <a:endParaRPr lang="en-US" dirty="0">
              <a:solidFill>
                <a:srgbClr val="0070C0"/>
              </a:solidFill>
            </a:endParaRPr>
          </a:p>
        </p:txBody>
      </p:sp>
    </p:spTree>
    <p:extLst>
      <p:ext uri="{BB962C8B-B14F-4D97-AF65-F5344CB8AC3E}">
        <p14:creationId xmlns:p14="http://schemas.microsoft.com/office/powerpoint/2010/main" val="3438370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2"/>
          <p:cNvSpPr/>
          <p:nvPr/>
        </p:nvSpPr>
        <p:spPr>
          <a:xfrm>
            <a:off x="121972" y="1913463"/>
            <a:ext cx="11728222" cy="2167159"/>
          </a:xfrm>
          <a:prstGeom prst="rect">
            <a:avLst/>
          </a:prstGeom>
          <a:noFill/>
          <a:ln w="0">
            <a:noFill/>
          </a:ln>
        </p:spPr>
        <p:style>
          <a:lnRef idx="0">
            <a:scrgbClr r="0" g="0" b="0"/>
          </a:lnRef>
          <a:fillRef idx="0">
            <a:scrgbClr r="0" g="0" b="0"/>
          </a:fillRef>
          <a:effectRef idx="0">
            <a:scrgbClr r="0" g="0" b="0"/>
          </a:effectRef>
          <a:fontRef idx="minor"/>
        </p:style>
        <p:txBody>
          <a:bodyPr wrap="square" lIns="0" tIns="12600" rIns="0" bIns="0" anchor="t">
            <a:spAutoFit/>
          </a:bodyPr>
          <a:lstStyle/>
          <a:p>
            <a:pPr algn="just"/>
            <a:r>
              <a:rPr lang="en-US" sz="2000" dirty="0">
                <a:solidFill>
                  <a:srgbClr val="2A2A2A"/>
                </a:solidFill>
                <a:ea typeface="+mn-lt"/>
                <a:cs typeface="+mn-lt"/>
              </a:rPr>
              <a:t>The secured payment solution is a type of organization, which helps the banking institutions &amp; consumers to safely conduct any digital transaction. The secured payment solution is integrated into the banking system, which aims at protecting the data while transferring the money from one remote location to another. Furthermore, securing of the digital payments via secured payment solution allows the businesses to enable &amp; reduce the dependency on traditional method. Moreover, secured payment solutions such as advanced encryption standards (AES), homomorphic encryption, and others can protect the sensitive data &amp; monetary theft to be initiated.</a:t>
            </a:r>
          </a:p>
        </p:txBody>
      </p:sp>
      <p:sp>
        <p:nvSpPr>
          <p:cNvPr id="50" name="object 3"/>
          <p:cNvSpPr/>
          <p:nvPr/>
        </p:nvSpPr>
        <p:spPr>
          <a:xfrm>
            <a:off x="137003" y="4960062"/>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51" name="object 4"/>
          <p:cNvSpPr/>
          <p:nvPr/>
        </p:nvSpPr>
        <p:spPr>
          <a:xfrm>
            <a:off x="-4657" y="2228"/>
            <a:ext cx="9296280" cy="851760"/>
          </a:xfrm>
          <a:custGeom>
            <a:avLst/>
            <a:gdLst>
              <a:gd name="textAreaLeft" fmla="*/ 0 w 9296280"/>
              <a:gd name="textAreaRight" fmla="*/ 9297000 w 9296280"/>
              <a:gd name="textAreaTop" fmla="*/ 0 h 851760"/>
              <a:gd name="textAreaBottom" fmla="*/ 852480 h 851760"/>
            </a:gdLst>
            <a:ahLst/>
            <a:cxnLst/>
            <a:rect l="textAreaLeft" t="textAreaTop" r="textAreaRight" b="textAreaBottom"/>
            <a:pathLst>
              <a:path w="9215755" h="897890">
                <a:moveTo>
                  <a:pt x="9215628" y="0"/>
                </a:moveTo>
                <a:lnTo>
                  <a:pt x="0" y="0"/>
                </a:lnTo>
                <a:lnTo>
                  <a:pt x="0" y="897636"/>
                </a:lnTo>
                <a:lnTo>
                  <a:pt x="9215628" y="897636"/>
                </a:lnTo>
                <a:lnTo>
                  <a:pt x="9215628" y="0"/>
                </a:lnTo>
                <a:close/>
              </a:path>
            </a:pathLst>
          </a:custGeom>
          <a:solidFill>
            <a:srgbClr val="40404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52" name="PlaceHolder 1"/>
          <p:cNvSpPr>
            <a:spLocks noGrp="1"/>
          </p:cNvSpPr>
          <p:nvPr>
            <p:ph type="title"/>
          </p:nvPr>
        </p:nvSpPr>
        <p:spPr>
          <a:xfrm>
            <a:off x="659432" y="234000"/>
            <a:ext cx="7722088" cy="1157400"/>
          </a:xfrm>
          <a:prstGeom prst="rect">
            <a:avLst/>
          </a:prstGeom>
          <a:noFill/>
          <a:ln w="0">
            <a:noFill/>
          </a:ln>
        </p:spPr>
        <p:txBody>
          <a:bodyPr lIns="0" tIns="12600" rIns="0" bIns="0" anchor="t">
            <a:noAutofit/>
          </a:bodyPr>
          <a:lstStyle/>
          <a:p>
            <a:pPr>
              <a:tabLst>
                <a:tab pos="0" algn="l"/>
              </a:tabLst>
            </a:pPr>
            <a:r>
              <a:rPr lang="en-IN" sz="3200" b="1" dirty="0">
                <a:solidFill>
                  <a:srgbClr val="FFFF00"/>
                </a:solidFill>
                <a:cs typeface="Arial"/>
              </a:rPr>
              <a:t>Secured Payment Solutions Markert</a:t>
            </a:r>
          </a:p>
        </p:txBody>
      </p:sp>
      <p:grpSp>
        <p:nvGrpSpPr>
          <p:cNvPr id="53" name="object 6"/>
          <p:cNvGrpSpPr/>
          <p:nvPr/>
        </p:nvGrpSpPr>
        <p:grpSpPr>
          <a:xfrm>
            <a:off x="4888268" y="-4973"/>
            <a:ext cx="7305840" cy="6829920"/>
            <a:chOff x="5693400" y="38160"/>
            <a:chExt cx="7305840" cy="6829920"/>
          </a:xfrm>
        </p:grpSpPr>
        <p:sp>
          <p:nvSpPr>
            <p:cNvPr id="54" name="object 7"/>
            <p:cNvSpPr/>
            <p:nvPr/>
          </p:nvSpPr>
          <p:spPr>
            <a:xfrm>
              <a:off x="9315000" y="38160"/>
              <a:ext cx="3684240" cy="897120"/>
            </a:xfrm>
            <a:custGeom>
              <a:avLst/>
              <a:gdLst>
                <a:gd name="textAreaLeft" fmla="*/ 0 w 3684240"/>
                <a:gd name="textAreaRight" fmla="*/ 3684960 w 3684240"/>
                <a:gd name="textAreaTop" fmla="*/ 0 h 897120"/>
                <a:gd name="textAreaBottom" fmla="*/ 897840 h 897120"/>
              </a:gdLst>
              <a:ahLst/>
              <a:cxnLst/>
              <a:rect l="textAreaLeft" t="textAreaTop" r="textAreaRight" b="textAreaBottom"/>
              <a:pathLst>
                <a:path w="3684904" h="897890">
                  <a:moveTo>
                    <a:pt x="3684904" y="0"/>
                  </a:moveTo>
                  <a:lnTo>
                    <a:pt x="0" y="0"/>
                  </a:lnTo>
                  <a:lnTo>
                    <a:pt x="5322" y="10594"/>
                  </a:lnTo>
                  <a:lnTo>
                    <a:pt x="51842" y="84454"/>
                  </a:lnTo>
                  <a:lnTo>
                    <a:pt x="87496" y="139208"/>
                  </a:lnTo>
                  <a:lnTo>
                    <a:pt x="127714" y="200169"/>
                  </a:lnTo>
                  <a:lnTo>
                    <a:pt x="169725" y="263082"/>
                  </a:lnTo>
                  <a:lnTo>
                    <a:pt x="210756" y="323690"/>
                  </a:lnTo>
                  <a:lnTo>
                    <a:pt x="248034" y="377739"/>
                  </a:lnTo>
                  <a:lnTo>
                    <a:pt x="278787" y="420970"/>
                  </a:lnTo>
                  <a:lnTo>
                    <a:pt x="309625" y="457962"/>
                  </a:lnTo>
                  <a:lnTo>
                    <a:pt x="297304" y="469868"/>
                  </a:lnTo>
                  <a:lnTo>
                    <a:pt x="243665" y="541915"/>
                  </a:lnTo>
                  <a:lnTo>
                    <a:pt x="207221" y="594207"/>
                  </a:lnTo>
                  <a:lnTo>
                    <a:pt x="167613" y="652111"/>
                  </a:lnTo>
                  <a:lnTo>
                    <a:pt x="26278" y="861368"/>
                  </a:lnTo>
                  <a:lnTo>
                    <a:pt x="7408" y="888469"/>
                  </a:lnTo>
                  <a:lnTo>
                    <a:pt x="0" y="897636"/>
                  </a:lnTo>
                  <a:lnTo>
                    <a:pt x="3684904" y="897636"/>
                  </a:lnTo>
                  <a:lnTo>
                    <a:pt x="368490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5" name="object 8"/>
            <p:cNvSpPr/>
            <p:nvPr/>
          </p:nvSpPr>
          <p:spPr>
            <a:xfrm>
              <a:off x="11093040" y="161640"/>
              <a:ext cx="1273320" cy="773640"/>
            </a:xfrm>
            <a:prstGeom prst="rect">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6" name="object 9"/>
            <p:cNvSpPr/>
            <p:nvPr/>
          </p:nvSpPr>
          <p:spPr>
            <a:xfrm>
              <a:off x="5693400" y="5903640"/>
              <a:ext cx="6509880" cy="964440"/>
            </a:xfrm>
            <a:custGeom>
              <a:avLst/>
              <a:gdLst>
                <a:gd name="textAreaLeft" fmla="*/ 0 w 6509880"/>
                <a:gd name="textAreaRight" fmla="*/ 6510600 w 6509880"/>
                <a:gd name="textAreaTop" fmla="*/ 0 h 964440"/>
                <a:gd name="textAreaBottom" fmla="*/ 965160 h 964440"/>
              </a:gdLst>
              <a:ahLst/>
              <a:cxnLst/>
              <a:rect l="textAreaLeft" t="textAreaTop" r="textAreaRight" b="textAreaBottom"/>
              <a:pathLst>
                <a:path w="6510655" h="965200">
                  <a:moveTo>
                    <a:pt x="6510528" y="0"/>
                  </a:moveTo>
                  <a:lnTo>
                    <a:pt x="773049" y="10490"/>
                  </a:lnTo>
                  <a:lnTo>
                    <a:pt x="0" y="953812"/>
                  </a:lnTo>
                  <a:lnTo>
                    <a:pt x="6510528" y="964691"/>
                  </a:lnTo>
                  <a:lnTo>
                    <a:pt x="6510528"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grpSp>
      <p:sp>
        <p:nvSpPr>
          <p:cNvPr id="2" name="object 3">
            <a:extLst>
              <a:ext uri="{FF2B5EF4-FFF2-40B4-BE49-F238E27FC236}">
                <a16:creationId xmlns:a16="http://schemas.microsoft.com/office/drawing/2014/main" id="{BEB2EF8D-D640-9F69-D731-7DA4741E8FA1}"/>
              </a:ext>
            </a:extLst>
          </p:cNvPr>
          <p:cNvSpPr/>
          <p:nvPr/>
        </p:nvSpPr>
        <p:spPr>
          <a:xfrm>
            <a:off x="117397" y="5199248"/>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3" name="object 3">
            <a:extLst>
              <a:ext uri="{FF2B5EF4-FFF2-40B4-BE49-F238E27FC236}">
                <a16:creationId xmlns:a16="http://schemas.microsoft.com/office/drawing/2014/main" id="{7D4A5A40-5600-1C62-A03C-6C2867108CC5}"/>
              </a:ext>
            </a:extLst>
          </p:cNvPr>
          <p:cNvSpPr/>
          <p:nvPr/>
        </p:nvSpPr>
        <p:spPr>
          <a:xfrm>
            <a:off x="197344" y="5359578"/>
            <a:ext cx="7676916" cy="443853"/>
          </a:xfrm>
          <a:prstGeom prst="rect">
            <a:avLst/>
          </a:prstGeom>
          <a:noFill/>
          <a:ln w="0">
            <a:noFill/>
          </a:ln>
        </p:spPr>
        <p:style>
          <a:lnRef idx="0">
            <a:scrgbClr r="0" g="0" b="0"/>
          </a:lnRef>
          <a:fillRef idx="0">
            <a:scrgbClr r="0" g="0" b="0"/>
          </a:fillRef>
          <a:effectRef idx="0">
            <a:scrgbClr r="0" g="0" b="0"/>
          </a:effectRef>
          <a:fontRef idx="minor"/>
        </p:style>
        <p:txBody>
          <a:bodyPr wrap="square" lIns="0" tIns="165240" rIns="0" bIns="0" anchor="t">
            <a:spAutoFit/>
          </a:bodyPr>
          <a:lstStyle/>
          <a:p>
            <a:pPr marL="12065">
              <a:lnSpc>
                <a:spcPct val="100000"/>
              </a:lnSpc>
              <a:spcBef>
                <a:spcPts val="1301"/>
              </a:spcBef>
            </a:pPr>
            <a:endParaRPr lang="en-US" strike="noStrike">
              <a:latin typeface="Open Sans"/>
              <a:ea typeface="Open Sans"/>
              <a:cs typeface="Open Sans"/>
            </a:endParaRPr>
          </a:p>
        </p:txBody>
      </p:sp>
      <p:sp>
        <p:nvSpPr>
          <p:cNvPr id="8" name="Rectangle: Rounded Corners 7">
            <a:extLst>
              <a:ext uri="{FF2B5EF4-FFF2-40B4-BE49-F238E27FC236}">
                <a16:creationId xmlns:a16="http://schemas.microsoft.com/office/drawing/2014/main" id="{ABB12271-0082-4F9B-2ABA-52F47B3E8C07}"/>
              </a:ext>
            </a:extLst>
          </p:cNvPr>
          <p:cNvSpPr/>
          <p:nvPr/>
        </p:nvSpPr>
        <p:spPr>
          <a:xfrm>
            <a:off x="6403744" y="6088469"/>
            <a:ext cx="3853131" cy="5750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3"/>
              </a:rPr>
              <a:t>Download PDF Copy</a:t>
            </a:r>
            <a:endParaRPr lang="en-US" dirty="0">
              <a:solidFill>
                <a:srgbClr val="0070C0"/>
              </a:solidFill>
            </a:endParaRPr>
          </a:p>
        </p:txBody>
      </p:sp>
    </p:spTree>
    <p:extLst>
      <p:ext uri="{BB962C8B-B14F-4D97-AF65-F5344CB8AC3E}">
        <p14:creationId xmlns:p14="http://schemas.microsoft.com/office/powerpoint/2010/main" val="2706659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2"/>
          <p:cNvSpPr/>
          <p:nvPr/>
        </p:nvSpPr>
        <p:spPr>
          <a:xfrm>
            <a:off x="50085" y="1712180"/>
            <a:ext cx="11728222" cy="2228714"/>
          </a:xfrm>
          <a:prstGeom prst="rect">
            <a:avLst/>
          </a:prstGeom>
          <a:noFill/>
          <a:ln w="0">
            <a:noFill/>
          </a:ln>
        </p:spPr>
        <p:style>
          <a:lnRef idx="0">
            <a:scrgbClr r="0" g="0" b="0"/>
          </a:lnRef>
          <a:fillRef idx="0">
            <a:scrgbClr r="0" g="0" b="0"/>
          </a:fillRef>
          <a:effectRef idx="0">
            <a:scrgbClr r="0" g="0" b="0"/>
          </a:effectRef>
          <a:fontRef idx="minor"/>
        </p:style>
        <p:txBody>
          <a:bodyPr wrap="square" lIns="0" tIns="12600" rIns="0" bIns="0" anchor="t">
            <a:spAutoFit/>
          </a:bodyPr>
          <a:lstStyle/>
          <a:p>
            <a:pPr algn="just"/>
            <a:r>
              <a:rPr lang="en-US" sz="2400" b="1" dirty="0">
                <a:solidFill>
                  <a:srgbClr val="2A2A2A"/>
                </a:solidFill>
                <a:ea typeface="+mn-lt"/>
                <a:cs typeface="+mn-lt"/>
              </a:rPr>
              <a:t>Key Market Players:</a:t>
            </a:r>
          </a:p>
          <a:p>
            <a:pPr algn="just"/>
            <a:endParaRPr lang="en-US" sz="2000" dirty="0">
              <a:solidFill>
                <a:srgbClr val="2A2A2A"/>
              </a:solidFill>
              <a:ea typeface="+mn-lt"/>
              <a:cs typeface="+mn-lt"/>
            </a:endParaRPr>
          </a:p>
          <a:p>
            <a:pPr algn="just"/>
            <a:r>
              <a:rPr lang="en-US" sz="2000" dirty="0">
                <a:solidFill>
                  <a:srgbClr val="2A2A2A"/>
                </a:solidFill>
                <a:ea typeface="+mn-lt"/>
                <a:cs typeface="+mn-lt"/>
              </a:rPr>
              <a:t>Key players operating in the global Secured Payment Solutions industry include </a:t>
            </a:r>
            <a:r>
              <a:rPr lang="en-US" sz="2000" dirty="0" err="1">
                <a:solidFill>
                  <a:srgbClr val="2A2A2A"/>
                </a:solidFill>
                <a:ea typeface="+mn-lt"/>
                <a:cs typeface="+mn-lt"/>
              </a:rPr>
              <a:t>Tokenex</a:t>
            </a:r>
            <a:r>
              <a:rPr lang="en-US" sz="2000" dirty="0">
                <a:solidFill>
                  <a:srgbClr val="2A2A2A"/>
                </a:solidFill>
                <a:ea typeface="+mn-lt"/>
                <a:cs typeface="+mn-lt"/>
              </a:rPr>
              <a:t> LLC, TNS Inc., </a:t>
            </a:r>
            <a:r>
              <a:rPr lang="en-US" sz="2000" dirty="0" err="1">
                <a:solidFill>
                  <a:srgbClr val="2A2A2A"/>
                </a:solidFill>
                <a:ea typeface="+mn-lt"/>
                <a:cs typeface="+mn-lt"/>
              </a:rPr>
              <a:t>Signifyd</a:t>
            </a:r>
            <a:r>
              <a:rPr lang="en-US" sz="2000" dirty="0">
                <a:solidFill>
                  <a:srgbClr val="2A2A2A"/>
                </a:solidFill>
                <a:ea typeface="+mn-lt"/>
                <a:cs typeface="+mn-lt"/>
              </a:rPr>
              <a:t> Inc. , Sisa Information Security, Shift4 Corporation, </a:t>
            </a:r>
            <a:r>
              <a:rPr lang="en-US" sz="2000" dirty="0" err="1">
                <a:solidFill>
                  <a:srgbClr val="2A2A2A"/>
                </a:solidFill>
                <a:ea typeface="+mn-lt"/>
                <a:cs typeface="+mn-lt"/>
              </a:rPr>
              <a:t>Geobridge</a:t>
            </a:r>
            <a:r>
              <a:rPr lang="en-US" sz="2000" dirty="0">
                <a:solidFill>
                  <a:srgbClr val="2A2A2A"/>
                </a:solidFill>
                <a:ea typeface="+mn-lt"/>
                <a:cs typeface="+mn-lt"/>
              </a:rPr>
              <a:t> Corporation, and Intelligent. These companies have adopted several strategies such as product launches, partnerships, collaborations, mergers &amp; acquisitions, and joint ventures to strengthen their foothold in the global market. </a:t>
            </a:r>
            <a:endParaRPr lang="en-US" sz="2000"/>
          </a:p>
        </p:txBody>
      </p:sp>
      <p:sp>
        <p:nvSpPr>
          <p:cNvPr id="50" name="object 3"/>
          <p:cNvSpPr/>
          <p:nvPr/>
        </p:nvSpPr>
        <p:spPr>
          <a:xfrm>
            <a:off x="137003" y="5118213"/>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51" name="object 4"/>
          <p:cNvSpPr/>
          <p:nvPr/>
        </p:nvSpPr>
        <p:spPr>
          <a:xfrm>
            <a:off x="-4657" y="2228"/>
            <a:ext cx="9296280" cy="851760"/>
          </a:xfrm>
          <a:custGeom>
            <a:avLst/>
            <a:gdLst>
              <a:gd name="textAreaLeft" fmla="*/ 0 w 9296280"/>
              <a:gd name="textAreaRight" fmla="*/ 9297000 w 9296280"/>
              <a:gd name="textAreaTop" fmla="*/ 0 h 851760"/>
              <a:gd name="textAreaBottom" fmla="*/ 852480 h 851760"/>
            </a:gdLst>
            <a:ahLst/>
            <a:cxnLst/>
            <a:rect l="textAreaLeft" t="textAreaTop" r="textAreaRight" b="textAreaBottom"/>
            <a:pathLst>
              <a:path w="9215755" h="897890">
                <a:moveTo>
                  <a:pt x="9215628" y="0"/>
                </a:moveTo>
                <a:lnTo>
                  <a:pt x="0" y="0"/>
                </a:lnTo>
                <a:lnTo>
                  <a:pt x="0" y="897636"/>
                </a:lnTo>
                <a:lnTo>
                  <a:pt x="9215628" y="897636"/>
                </a:lnTo>
                <a:lnTo>
                  <a:pt x="9215628" y="0"/>
                </a:lnTo>
                <a:close/>
              </a:path>
            </a:pathLst>
          </a:custGeom>
          <a:solidFill>
            <a:srgbClr val="40404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52" name="PlaceHolder 1"/>
          <p:cNvSpPr>
            <a:spLocks noGrp="1"/>
          </p:cNvSpPr>
          <p:nvPr>
            <p:ph type="title"/>
          </p:nvPr>
        </p:nvSpPr>
        <p:spPr>
          <a:xfrm>
            <a:off x="659432" y="234000"/>
            <a:ext cx="7722088" cy="1157400"/>
          </a:xfrm>
          <a:prstGeom prst="rect">
            <a:avLst/>
          </a:prstGeom>
          <a:noFill/>
          <a:ln w="0">
            <a:noFill/>
          </a:ln>
        </p:spPr>
        <p:txBody>
          <a:bodyPr lIns="0" tIns="12600" rIns="0" bIns="0" anchor="t">
            <a:noAutofit/>
          </a:bodyPr>
          <a:lstStyle/>
          <a:p>
            <a:pPr>
              <a:tabLst>
                <a:tab pos="0" algn="l"/>
              </a:tabLst>
            </a:pPr>
            <a:r>
              <a:rPr lang="en-IN" sz="3200" b="1" dirty="0">
                <a:solidFill>
                  <a:srgbClr val="FFFF00"/>
                </a:solidFill>
                <a:cs typeface="Arial"/>
              </a:rPr>
              <a:t>Secured Payment Solutions Markert</a:t>
            </a:r>
          </a:p>
        </p:txBody>
      </p:sp>
      <p:grpSp>
        <p:nvGrpSpPr>
          <p:cNvPr id="53" name="object 6"/>
          <p:cNvGrpSpPr/>
          <p:nvPr/>
        </p:nvGrpSpPr>
        <p:grpSpPr>
          <a:xfrm>
            <a:off x="4888268" y="-4973"/>
            <a:ext cx="7305840" cy="6829920"/>
            <a:chOff x="5693400" y="38160"/>
            <a:chExt cx="7305840" cy="6829920"/>
          </a:xfrm>
        </p:grpSpPr>
        <p:sp>
          <p:nvSpPr>
            <p:cNvPr id="54" name="object 7"/>
            <p:cNvSpPr/>
            <p:nvPr/>
          </p:nvSpPr>
          <p:spPr>
            <a:xfrm>
              <a:off x="9315000" y="38160"/>
              <a:ext cx="3684240" cy="897120"/>
            </a:xfrm>
            <a:custGeom>
              <a:avLst/>
              <a:gdLst>
                <a:gd name="textAreaLeft" fmla="*/ 0 w 3684240"/>
                <a:gd name="textAreaRight" fmla="*/ 3684960 w 3684240"/>
                <a:gd name="textAreaTop" fmla="*/ 0 h 897120"/>
                <a:gd name="textAreaBottom" fmla="*/ 897840 h 897120"/>
              </a:gdLst>
              <a:ahLst/>
              <a:cxnLst/>
              <a:rect l="textAreaLeft" t="textAreaTop" r="textAreaRight" b="textAreaBottom"/>
              <a:pathLst>
                <a:path w="3684904" h="897890">
                  <a:moveTo>
                    <a:pt x="3684904" y="0"/>
                  </a:moveTo>
                  <a:lnTo>
                    <a:pt x="0" y="0"/>
                  </a:lnTo>
                  <a:lnTo>
                    <a:pt x="5322" y="10594"/>
                  </a:lnTo>
                  <a:lnTo>
                    <a:pt x="51842" y="84454"/>
                  </a:lnTo>
                  <a:lnTo>
                    <a:pt x="87496" y="139208"/>
                  </a:lnTo>
                  <a:lnTo>
                    <a:pt x="127714" y="200169"/>
                  </a:lnTo>
                  <a:lnTo>
                    <a:pt x="169725" y="263082"/>
                  </a:lnTo>
                  <a:lnTo>
                    <a:pt x="210756" y="323690"/>
                  </a:lnTo>
                  <a:lnTo>
                    <a:pt x="248034" y="377739"/>
                  </a:lnTo>
                  <a:lnTo>
                    <a:pt x="278787" y="420970"/>
                  </a:lnTo>
                  <a:lnTo>
                    <a:pt x="309625" y="457962"/>
                  </a:lnTo>
                  <a:lnTo>
                    <a:pt x="297304" y="469868"/>
                  </a:lnTo>
                  <a:lnTo>
                    <a:pt x="243665" y="541915"/>
                  </a:lnTo>
                  <a:lnTo>
                    <a:pt x="207221" y="594207"/>
                  </a:lnTo>
                  <a:lnTo>
                    <a:pt x="167613" y="652111"/>
                  </a:lnTo>
                  <a:lnTo>
                    <a:pt x="26278" y="861368"/>
                  </a:lnTo>
                  <a:lnTo>
                    <a:pt x="7408" y="888469"/>
                  </a:lnTo>
                  <a:lnTo>
                    <a:pt x="0" y="897636"/>
                  </a:lnTo>
                  <a:lnTo>
                    <a:pt x="3684904" y="897636"/>
                  </a:lnTo>
                  <a:lnTo>
                    <a:pt x="368490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5" name="object 8"/>
            <p:cNvSpPr/>
            <p:nvPr/>
          </p:nvSpPr>
          <p:spPr>
            <a:xfrm>
              <a:off x="11093040" y="161640"/>
              <a:ext cx="1273320" cy="773640"/>
            </a:xfrm>
            <a:prstGeom prst="rect">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6" name="object 9"/>
            <p:cNvSpPr/>
            <p:nvPr/>
          </p:nvSpPr>
          <p:spPr>
            <a:xfrm>
              <a:off x="5693400" y="5903640"/>
              <a:ext cx="6509880" cy="964440"/>
            </a:xfrm>
            <a:custGeom>
              <a:avLst/>
              <a:gdLst>
                <a:gd name="textAreaLeft" fmla="*/ 0 w 6509880"/>
                <a:gd name="textAreaRight" fmla="*/ 6510600 w 6509880"/>
                <a:gd name="textAreaTop" fmla="*/ 0 h 964440"/>
                <a:gd name="textAreaBottom" fmla="*/ 965160 h 964440"/>
              </a:gdLst>
              <a:ahLst/>
              <a:cxnLst/>
              <a:rect l="textAreaLeft" t="textAreaTop" r="textAreaRight" b="textAreaBottom"/>
              <a:pathLst>
                <a:path w="6510655" h="965200">
                  <a:moveTo>
                    <a:pt x="6510528" y="0"/>
                  </a:moveTo>
                  <a:lnTo>
                    <a:pt x="773049" y="10490"/>
                  </a:lnTo>
                  <a:lnTo>
                    <a:pt x="0" y="953812"/>
                  </a:lnTo>
                  <a:lnTo>
                    <a:pt x="6510528" y="964691"/>
                  </a:lnTo>
                  <a:lnTo>
                    <a:pt x="6510528"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grpSp>
      <p:sp>
        <p:nvSpPr>
          <p:cNvPr id="2" name="object 3">
            <a:extLst>
              <a:ext uri="{FF2B5EF4-FFF2-40B4-BE49-F238E27FC236}">
                <a16:creationId xmlns:a16="http://schemas.microsoft.com/office/drawing/2014/main" id="{BEB2EF8D-D640-9F69-D731-7DA4741E8FA1}"/>
              </a:ext>
            </a:extLst>
          </p:cNvPr>
          <p:cNvSpPr/>
          <p:nvPr/>
        </p:nvSpPr>
        <p:spPr>
          <a:xfrm>
            <a:off x="117397" y="5199248"/>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3" name="object 3">
            <a:extLst>
              <a:ext uri="{FF2B5EF4-FFF2-40B4-BE49-F238E27FC236}">
                <a16:creationId xmlns:a16="http://schemas.microsoft.com/office/drawing/2014/main" id="{7D4A5A40-5600-1C62-A03C-6C2867108CC5}"/>
              </a:ext>
            </a:extLst>
          </p:cNvPr>
          <p:cNvSpPr/>
          <p:nvPr/>
        </p:nvSpPr>
        <p:spPr>
          <a:xfrm>
            <a:off x="197344" y="5359578"/>
            <a:ext cx="7676916" cy="443853"/>
          </a:xfrm>
          <a:prstGeom prst="rect">
            <a:avLst/>
          </a:prstGeom>
          <a:noFill/>
          <a:ln w="0">
            <a:noFill/>
          </a:ln>
        </p:spPr>
        <p:style>
          <a:lnRef idx="0">
            <a:scrgbClr r="0" g="0" b="0"/>
          </a:lnRef>
          <a:fillRef idx="0">
            <a:scrgbClr r="0" g="0" b="0"/>
          </a:fillRef>
          <a:effectRef idx="0">
            <a:scrgbClr r="0" g="0" b="0"/>
          </a:effectRef>
          <a:fontRef idx="minor"/>
        </p:style>
        <p:txBody>
          <a:bodyPr wrap="square" lIns="0" tIns="165240" rIns="0" bIns="0" anchor="t">
            <a:spAutoFit/>
          </a:bodyPr>
          <a:lstStyle/>
          <a:p>
            <a:pPr marL="12065">
              <a:lnSpc>
                <a:spcPct val="100000"/>
              </a:lnSpc>
              <a:spcBef>
                <a:spcPts val="1301"/>
              </a:spcBef>
            </a:pPr>
            <a:endParaRPr lang="en-US" strike="noStrike">
              <a:latin typeface="Open Sans"/>
              <a:ea typeface="Open Sans"/>
              <a:cs typeface="Open Sans"/>
            </a:endParaRPr>
          </a:p>
        </p:txBody>
      </p:sp>
      <p:sp>
        <p:nvSpPr>
          <p:cNvPr id="8" name="Rectangle: Rounded Corners 7">
            <a:extLst>
              <a:ext uri="{FF2B5EF4-FFF2-40B4-BE49-F238E27FC236}">
                <a16:creationId xmlns:a16="http://schemas.microsoft.com/office/drawing/2014/main" id="{ABB12271-0082-4F9B-2ABA-52F47B3E8C07}"/>
              </a:ext>
            </a:extLst>
          </p:cNvPr>
          <p:cNvSpPr/>
          <p:nvPr/>
        </p:nvSpPr>
        <p:spPr>
          <a:xfrm>
            <a:off x="6403744" y="6088469"/>
            <a:ext cx="3853131" cy="5750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3"/>
              </a:rPr>
              <a:t>Download PDF Copy</a:t>
            </a:r>
            <a:endParaRPr lang="en-US" dirty="0">
              <a:solidFill>
                <a:srgbClr val="0070C0"/>
              </a:solidFill>
            </a:endParaRPr>
          </a:p>
        </p:txBody>
      </p:sp>
    </p:spTree>
    <p:extLst>
      <p:ext uri="{BB962C8B-B14F-4D97-AF65-F5344CB8AC3E}">
        <p14:creationId xmlns:p14="http://schemas.microsoft.com/office/powerpoint/2010/main" val="286272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2"/>
          <p:cNvSpPr/>
          <p:nvPr/>
        </p:nvSpPr>
        <p:spPr>
          <a:xfrm>
            <a:off x="121972" y="1913463"/>
            <a:ext cx="11728222" cy="3706042"/>
          </a:xfrm>
          <a:prstGeom prst="rect">
            <a:avLst/>
          </a:prstGeom>
          <a:noFill/>
          <a:ln w="0">
            <a:noFill/>
          </a:ln>
        </p:spPr>
        <p:style>
          <a:lnRef idx="0">
            <a:scrgbClr r="0" g="0" b="0"/>
          </a:lnRef>
          <a:fillRef idx="0">
            <a:scrgbClr r="0" g="0" b="0"/>
          </a:fillRef>
          <a:effectRef idx="0">
            <a:scrgbClr r="0" g="0" b="0"/>
          </a:effectRef>
          <a:fontRef idx="minor"/>
        </p:style>
        <p:txBody>
          <a:bodyPr wrap="square" lIns="0" tIns="12600" rIns="0" bIns="0" anchor="t">
            <a:spAutoFit/>
          </a:bodyPr>
          <a:lstStyle/>
          <a:p>
            <a:pPr algn="just"/>
            <a:r>
              <a:rPr lang="en-US" sz="2000" b="1" dirty="0">
                <a:solidFill>
                  <a:srgbClr val="2A2A2A"/>
                </a:solidFill>
                <a:ea typeface="+mn-lt"/>
                <a:cs typeface="+mn-lt"/>
              </a:rPr>
              <a:t>Key benefits of the report:</a:t>
            </a:r>
            <a:endParaRPr lang="en-US" sz="2000"/>
          </a:p>
          <a:p>
            <a:pPr marL="285750" indent="-285750" algn="just">
              <a:buFont typeface="Arial"/>
              <a:buChar char="•"/>
            </a:pPr>
            <a:r>
              <a:rPr lang="en-US" sz="2000" dirty="0">
                <a:solidFill>
                  <a:srgbClr val="2A2A2A"/>
                </a:solidFill>
                <a:ea typeface="+mn-lt"/>
                <a:cs typeface="+mn-lt"/>
              </a:rPr>
              <a:t>This study presents analytical depiction of the global secured payment solution market along with the current trends and future estimations to determine the imminent investment pockets.    </a:t>
            </a:r>
            <a:endParaRPr lang="en-US" sz="2000"/>
          </a:p>
          <a:p>
            <a:pPr marL="285750" indent="-285750" algn="just">
              <a:buFont typeface="Arial"/>
              <a:buChar char="•"/>
            </a:pPr>
            <a:r>
              <a:rPr lang="en-US" sz="2000" dirty="0">
                <a:solidFill>
                  <a:srgbClr val="2A2A2A"/>
                </a:solidFill>
                <a:ea typeface="+mn-lt"/>
                <a:cs typeface="+mn-lt"/>
              </a:rPr>
              <a:t>The report presents information related to key drivers, restraints, and opportunities along with detailed analysis of the market share.     </a:t>
            </a:r>
            <a:endParaRPr lang="en-US" sz="2000"/>
          </a:p>
          <a:p>
            <a:pPr marL="285750" indent="-285750" algn="just">
              <a:buFont typeface="Arial"/>
              <a:buChar char="•"/>
            </a:pPr>
            <a:r>
              <a:rPr lang="en-US" sz="2000" dirty="0">
                <a:solidFill>
                  <a:srgbClr val="2A2A2A"/>
                </a:solidFill>
                <a:ea typeface="+mn-lt"/>
                <a:cs typeface="+mn-lt"/>
              </a:rPr>
              <a:t>The current market is quantitatively analyzed to highlight the global secured payment solution market growth scenario.         </a:t>
            </a:r>
            <a:endParaRPr lang="en-US" sz="2000"/>
          </a:p>
          <a:p>
            <a:pPr marL="285750" indent="-285750" algn="just">
              <a:buFont typeface="Arial"/>
              <a:buChar char="•"/>
            </a:pPr>
            <a:r>
              <a:rPr lang="en-US" sz="2000" dirty="0">
                <a:solidFill>
                  <a:srgbClr val="2A2A2A"/>
                </a:solidFill>
                <a:ea typeface="+mn-lt"/>
                <a:cs typeface="+mn-lt"/>
              </a:rPr>
              <a:t>Porter’s five forces analysis illustrates the potency of buyers &amp; suppliers in the market.    </a:t>
            </a:r>
            <a:endParaRPr lang="en-US" sz="2000"/>
          </a:p>
          <a:p>
            <a:pPr marL="285750" indent="-285750" algn="just">
              <a:buFont typeface="Arial"/>
              <a:buChar char="•"/>
            </a:pPr>
            <a:r>
              <a:rPr lang="en-US" sz="2000" dirty="0">
                <a:solidFill>
                  <a:srgbClr val="2A2A2A"/>
                </a:solidFill>
                <a:ea typeface="+mn-lt"/>
                <a:cs typeface="+mn-lt"/>
              </a:rPr>
              <a:t>The report provides a detailed market analysis depending on the present and future competitive intensity of the market.</a:t>
            </a:r>
          </a:p>
          <a:p>
            <a:pPr algn="just"/>
            <a:endParaRPr lang="en-US" sz="4000" dirty="0">
              <a:solidFill>
                <a:srgbClr val="1A1A1A"/>
              </a:solidFill>
              <a:latin typeface="Arial"/>
              <a:ea typeface="Open Sans"/>
              <a:cs typeface="Open Sans"/>
            </a:endParaRPr>
          </a:p>
        </p:txBody>
      </p:sp>
      <p:sp>
        <p:nvSpPr>
          <p:cNvPr id="50" name="object 3"/>
          <p:cNvSpPr/>
          <p:nvPr/>
        </p:nvSpPr>
        <p:spPr>
          <a:xfrm>
            <a:off x="137003" y="5118213"/>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51" name="object 4"/>
          <p:cNvSpPr/>
          <p:nvPr/>
        </p:nvSpPr>
        <p:spPr>
          <a:xfrm>
            <a:off x="-4657" y="2228"/>
            <a:ext cx="9296280" cy="851760"/>
          </a:xfrm>
          <a:custGeom>
            <a:avLst/>
            <a:gdLst>
              <a:gd name="textAreaLeft" fmla="*/ 0 w 9296280"/>
              <a:gd name="textAreaRight" fmla="*/ 9297000 w 9296280"/>
              <a:gd name="textAreaTop" fmla="*/ 0 h 851760"/>
              <a:gd name="textAreaBottom" fmla="*/ 852480 h 851760"/>
            </a:gdLst>
            <a:ahLst/>
            <a:cxnLst/>
            <a:rect l="textAreaLeft" t="textAreaTop" r="textAreaRight" b="textAreaBottom"/>
            <a:pathLst>
              <a:path w="9215755" h="897890">
                <a:moveTo>
                  <a:pt x="9215628" y="0"/>
                </a:moveTo>
                <a:lnTo>
                  <a:pt x="0" y="0"/>
                </a:lnTo>
                <a:lnTo>
                  <a:pt x="0" y="897636"/>
                </a:lnTo>
                <a:lnTo>
                  <a:pt x="9215628" y="897636"/>
                </a:lnTo>
                <a:lnTo>
                  <a:pt x="9215628" y="0"/>
                </a:lnTo>
                <a:close/>
              </a:path>
            </a:pathLst>
          </a:custGeom>
          <a:solidFill>
            <a:srgbClr val="40404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52" name="PlaceHolder 1"/>
          <p:cNvSpPr>
            <a:spLocks noGrp="1"/>
          </p:cNvSpPr>
          <p:nvPr>
            <p:ph type="title"/>
          </p:nvPr>
        </p:nvSpPr>
        <p:spPr>
          <a:xfrm>
            <a:off x="659432" y="234000"/>
            <a:ext cx="7722088" cy="1157400"/>
          </a:xfrm>
          <a:prstGeom prst="rect">
            <a:avLst/>
          </a:prstGeom>
          <a:noFill/>
          <a:ln w="0">
            <a:noFill/>
          </a:ln>
        </p:spPr>
        <p:txBody>
          <a:bodyPr lIns="0" tIns="12600" rIns="0" bIns="0" anchor="t">
            <a:noAutofit/>
          </a:bodyPr>
          <a:lstStyle/>
          <a:p>
            <a:pPr>
              <a:tabLst>
                <a:tab pos="0" algn="l"/>
              </a:tabLst>
            </a:pPr>
            <a:r>
              <a:rPr lang="en-IN" sz="3200" b="1" dirty="0">
                <a:solidFill>
                  <a:srgbClr val="FFFF00"/>
                </a:solidFill>
                <a:cs typeface="Arial"/>
              </a:rPr>
              <a:t>Secured Payment Solutions Markert</a:t>
            </a:r>
          </a:p>
        </p:txBody>
      </p:sp>
      <p:grpSp>
        <p:nvGrpSpPr>
          <p:cNvPr id="53" name="object 6"/>
          <p:cNvGrpSpPr/>
          <p:nvPr/>
        </p:nvGrpSpPr>
        <p:grpSpPr>
          <a:xfrm>
            <a:off x="4888268" y="-4973"/>
            <a:ext cx="7305840" cy="6829920"/>
            <a:chOff x="5693400" y="38160"/>
            <a:chExt cx="7305840" cy="6829920"/>
          </a:xfrm>
        </p:grpSpPr>
        <p:sp>
          <p:nvSpPr>
            <p:cNvPr id="54" name="object 7"/>
            <p:cNvSpPr/>
            <p:nvPr/>
          </p:nvSpPr>
          <p:spPr>
            <a:xfrm>
              <a:off x="9315000" y="38160"/>
              <a:ext cx="3684240" cy="897120"/>
            </a:xfrm>
            <a:custGeom>
              <a:avLst/>
              <a:gdLst>
                <a:gd name="textAreaLeft" fmla="*/ 0 w 3684240"/>
                <a:gd name="textAreaRight" fmla="*/ 3684960 w 3684240"/>
                <a:gd name="textAreaTop" fmla="*/ 0 h 897120"/>
                <a:gd name="textAreaBottom" fmla="*/ 897840 h 897120"/>
              </a:gdLst>
              <a:ahLst/>
              <a:cxnLst/>
              <a:rect l="textAreaLeft" t="textAreaTop" r="textAreaRight" b="textAreaBottom"/>
              <a:pathLst>
                <a:path w="3684904" h="897890">
                  <a:moveTo>
                    <a:pt x="3684904" y="0"/>
                  </a:moveTo>
                  <a:lnTo>
                    <a:pt x="0" y="0"/>
                  </a:lnTo>
                  <a:lnTo>
                    <a:pt x="5322" y="10594"/>
                  </a:lnTo>
                  <a:lnTo>
                    <a:pt x="51842" y="84454"/>
                  </a:lnTo>
                  <a:lnTo>
                    <a:pt x="87496" y="139208"/>
                  </a:lnTo>
                  <a:lnTo>
                    <a:pt x="127714" y="200169"/>
                  </a:lnTo>
                  <a:lnTo>
                    <a:pt x="169725" y="263082"/>
                  </a:lnTo>
                  <a:lnTo>
                    <a:pt x="210756" y="323690"/>
                  </a:lnTo>
                  <a:lnTo>
                    <a:pt x="248034" y="377739"/>
                  </a:lnTo>
                  <a:lnTo>
                    <a:pt x="278787" y="420970"/>
                  </a:lnTo>
                  <a:lnTo>
                    <a:pt x="309625" y="457962"/>
                  </a:lnTo>
                  <a:lnTo>
                    <a:pt x="297304" y="469868"/>
                  </a:lnTo>
                  <a:lnTo>
                    <a:pt x="243665" y="541915"/>
                  </a:lnTo>
                  <a:lnTo>
                    <a:pt x="207221" y="594207"/>
                  </a:lnTo>
                  <a:lnTo>
                    <a:pt x="167613" y="652111"/>
                  </a:lnTo>
                  <a:lnTo>
                    <a:pt x="26278" y="861368"/>
                  </a:lnTo>
                  <a:lnTo>
                    <a:pt x="7408" y="888469"/>
                  </a:lnTo>
                  <a:lnTo>
                    <a:pt x="0" y="897636"/>
                  </a:lnTo>
                  <a:lnTo>
                    <a:pt x="3684904" y="897636"/>
                  </a:lnTo>
                  <a:lnTo>
                    <a:pt x="368490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5" name="object 8"/>
            <p:cNvSpPr/>
            <p:nvPr/>
          </p:nvSpPr>
          <p:spPr>
            <a:xfrm>
              <a:off x="11093040" y="161640"/>
              <a:ext cx="1273320" cy="773640"/>
            </a:xfrm>
            <a:prstGeom prst="rect">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6" name="object 9"/>
            <p:cNvSpPr/>
            <p:nvPr/>
          </p:nvSpPr>
          <p:spPr>
            <a:xfrm>
              <a:off x="5693400" y="5903640"/>
              <a:ext cx="6509880" cy="964440"/>
            </a:xfrm>
            <a:custGeom>
              <a:avLst/>
              <a:gdLst>
                <a:gd name="textAreaLeft" fmla="*/ 0 w 6509880"/>
                <a:gd name="textAreaRight" fmla="*/ 6510600 w 6509880"/>
                <a:gd name="textAreaTop" fmla="*/ 0 h 964440"/>
                <a:gd name="textAreaBottom" fmla="*/ 965160 h 964440"/>
              </a:gdLst>
              <a:ahLst/>
              <a:cxnLst/>
              <a:rect l="textAreaLeft" t="textAreaTop" r="textAreaRight" b="textAreaBottom"/>
              <a:pathLst>
                <a:path w="6510655" h="965200">
                  <a:moveTo>
                    <a:pt x="6510528" y="0"/>
                  </a:moveTo>
                  <a:lnTo>
                    <a:pt x="773049" y="10490"/>
                  </a:lnTo>
                  <a:lnTo>
                    <a:pt x="0" y="953812"/>
                  </a:lnTo>
                  <a:lnTo>
                    <a:pt x="6510528" y="964691"/>
                  </a:lnTo>
                  <a:lnTo>
                    <a:pt x="6510528"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grpSp>
      <p:sp>
        <p:nvSpPr>
          <p:cNvPr id="2" name="object 3">
            <a:extLst>
              <a:ext uri="{FF2B5EF4-FFF2-40B4-BE49-F238E27FC236}">
                <a16:creationId xmlns:a16="http://schemas.microsoft.com/office/drawing/2014/main" id="{BEB2EF8D-D640-9F69-D731-7DA4741E8FA1}"/>
              </a:ext>
            </a:extLst>
          </p:cNvPr>
          <p:cNvSpPr/>
          <p:nvPr/>
        </p:nvSpPr>
        <p:spPr>
          <a:xfrm>
            <a:off x="117397" y="5199248"/>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3" name="object 3">
            <a:extLst>
              <a:ext uri="{FF2B5EF4-FFF2-40B4-BE49-F238E27FC236}">
                <a16:creationId xmlns:a16="http://schemas.microsoft.com/office/drawing/2014/main" id="{7D4A5A40-5600-1C62-A03C-6C2867108CC5}"/>
              </a:ext>
            </a:extLst>
          </p:cNvPr>
          <p:cNvSpPr/>
          <p:nvPr/>
        </p:nvSpPr>
        <p:spPr>
          <a:xfrm>
            <a:off x="197344" y="5359578"/>
            <a:ext cx="7676916" cy="443853"/>
          </a:xfrm>
          <a:prstGeom prst="rect">
            <a:avLst/>
          </a:prstGeom>
          <a:noFill/>
          <a:ln w="0">
            <a:noFill/>
          </a:ln>
        </p:spPr>
        <p:style>
          <a:lnRef idx="0">
            <a:scrgbClr r="0" g="0" b="0"/>
          </a:lnRef>
          <a:fillRef idx="0">
            <a:scrgbClr r="0" g="0" b="0"/>
          </a:fillRef>
          <a:effectRef idx="0">
            <a:scrgbClr r="0" g="0" b="0"/>
          </a:effectRef>
          <a:fontRef idx="minor"/>
        </p:style>
        <p:txBody>
          <a:bodyPr wrap="square" lIns="0" tIns="165240" rIns="0" bIns="0" anchor="t">
            <a:spAutoFit/>
          </a:bodyPr>
          <a:lstStyle/>
          <a:p>
            <a:pPr marL="12065">
              <a:lnSpc>
                <a:spcPct val="100000"/>
              </a:lnSpc>
              <a:spcBef>
                <a:spcPts val="1301"/>
              </a:spcBef>
            </a:pPr>
            <a:endParaRPr lang="en-US" strike="noStrike">
              <a:latin typeface="Open Sans"/>
              <a:ea typeface="Open Sans"/>
              <a:cs typeface="Open Sans"/>
            </a:endParaRPr>
          </a:p>
        </p:txBody>
      </p:sp>
      <p:sp>
        <p:nvSpPr>
          <p:cNvPr id="8" name="Rectangle: Rounded Corners 7">
            <a:extLst>
              <a:ext uri="{FF2B5EF4-FFF2-40B4-BE49-F238E27FC236}">
                <a16:creationId xmlns:a16="http://schemas.microsoft.com/office/drawing/2014/main" id="{ABB12271-0082-4F9B-2ABA-52F47B3E8C07}"/>
              </a:ext>
            </a:extLst>
          </p:cNvPr>
          <p:cNvSpPr/>
          <p:nvPr/>
        </p:nvSpPr>
        <p:spPr>
          <a:xfrm>
            <a:off x="6403744" y="6088469"/>
            <a:ext cx="3853131" cy="5750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3"/>
              </a:rPr>
              <a:t>Download PDF Copy</a:t>
            </a:r>
            <a:endParaRPr lang="en-US" dirty="0">
              <a:solidFill>
                <a:srgbClr val="0070C0"/>
              </a:solidFill>
            </a:endParaRPr>
          </a:p>
        </p:txBody>
      </p:sp>
    </p:spTree>
    <p:extLst>
      <p:ext uri="{BB962C8B-B14F-4D97-AF65-F5344CB8AC3E}">
        <p14:creationId xmlns:p14="http://schemas.microsoft.com/office/powerpoint/2010/main" val="2345872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2"/>
          <p:cNvSpPr/>
          <p:nvPr/>
        </p:nvSpPr>
        <p:spPr>
          <a:xfrm>
            <a:off x="1904764" y="1525274"/>
            <a:ext cx="11728222" cy="3798375"/>
          </a:xfrm>
          <a:prstGeom prst="rect">
            <a:avLst/>
          </a:prstGeom>
          <a:noFill/>
          <a:ln w="0">
            <a:noFill/>
          </a:ln>
        </p:spPr>
        <p:style>
          <a:lnRef idx="0">
            <a:scrgbClr r="0" g="0" b="0"/>
          </a:lnRef>
          <a:fillRef idx="0">
            <a:scrgbClr r="0" g="0" b="0"/>
          </a:fillRef>
          <a:effectRef idx="0">
            <a:scrgbClr r="0" g="0" b="0"/>
          </a:effectRef>
          <a:fontRef idx="minor"/>
        </p:style>
        <p:txBody>
          <a:bodyPr wrap="square" lIns="0" tIns="12600" rIns="0" bIns="0" anchor="t">
            <a:spAutoFit/>
          </a:bodyPr>
          <a:lstStyle/>
          <a:p>
            <a:pPr algn="just"/>
            <a:endParaRPr lang="en-US" dirty="0">
              <a:solidFill>
                <a:srgbClr val="000000"/>
              </a:solidFill>
              <a:cs typeface="Arial"/>
            </a:endParaRPr>
          </a:p>
          <a:p>
            <a:r>
              <a:rPr lang="en-US" sz="2400" b="1">
                <a:solidFill>
                  <a:srgbClr val="000000"/>
                </a:solidFill>
                <a:latin typeface="Calibri"/>
                <a:cs typeface="Calibri"/>
              </a:rPr>
              <a:t>Contact:</a:t>
            </a:r>
            <a:r>
              <a:rPr lang="en-US" sz="2400" dirty="0">
                <a:solidFill>
                  <a:srgbClr val="000000"/>
                </a:solidFill>
                <a:latin typeface="Calibri"/>
                <a:cs typeface="Calibri"/>
              </a:rPr>
              <a:t> </a:t>
            </a:r>
          </a:p>
          <a:p>
            <a:endParaRPr lang="en-US" sz="2400" dirty="0">
              <a:solidFill>
                <a:srgbClr val="000000"/>
              </a:solidFill>
              <a:cs typeface="Arial"/>
            </a:endParaRPr>
          </a:p>
          <a:p>
            <a:r>
              <a:rPr lang="en-US" sz="2000" dirty="0">
                <a:solidFill>
                  <a:srgbClr val="000000"/>
                </a:solidFill>
                <a:latin typeface="Calibri"/>
                <a:cs typeface="Calibri"/>
              </a:rPr>
              <a:t>David Correa </a:t>
            </a:r>
          </a:p>
          <a:p>
            <a:r>
              <a:rPr lang="en-US" sz="2000" dirty="0">
                <a:solidFill>
                  <a:srgbClr val="000000"/>
                </a:solidFill>
                <a:latin typeface="Calibri"/>
                <a:cs typeface="Calibri"/>
              </a:rPr>
              <a:t>5933 NE Win Sivers Drive  #205, Portland, OR, United States </a:t>
            </a:r>
          </a:p>
          <a:p>
            <a:r>
              <a:rPr lang="en-US" sz="2000" dirty="0">
                <a:solidFill>
                  <a:srgbClr val="000000"/>
                </a:solidFill>
                <a:latin typeface="Calibri"/>
                <a:cs typeface="Calibri"/>
              </a:rPr>
              <a:t>TollFree (USA/Canada): </a:t>
            </a:r>
          </a:p>
          <a:p>
            <a:r>
              <a:rPr lang="en-US" sz="2000">
                <a:solidFill>
                  <a:srgbClr val="000000"/>
                </a:solidFill>
                <a:latin typeface="Calibri"/>
                <a:cs typeface="Calibri"/>
              </a:rPr>
              <a:t>+1-800-792-5285, +1-503-894-6022 </a:t>
            </a:r>
          </a:p>
          <a:p>
            <a:r>
              <a:rPr lang="en-US" sz="2000" dirty="0">
                <a:solidFill>
                  <a:srgbClr val="000000"/>
                </a:solidFill>
                <a:latin typeface="Calibri"/>
                <a:cs typeface="Calibri"/>
              </a:rPr>
              <a:t>UK: +44-845-528-1300 </a:t>
            </a:r>
          </a:p>
          <a:p>
            <a:r>
              <a:rPr lang="en-US" sz="2000" dirty="0">
                <a:solidFill>
                  <a:srgbClr val="000000"/>
                </a:solidFill>
                <a:latin typeface="Calibri"/>
                <a:cs typeface="Calibri"/>
              </a:rPr>
              <a:t>Hong Kong: +852-301-84916 </a:t>
            </a:r>
          </a:p>
          <a:p>
            <a:r>
              <a:rPr lang="en-US" sz="2000" dirty="0">
                <a:solidFill>
                  <a:srgbClr val="000000"/>
                </a:solidFill>
                <a:latin typeface="Calibri"/>
                <a:cs typeface="Calibri"/>
              </a:rPr>
              <a:t>India (Pune): +91-20-66346060  Fax: +1(855)550-5975 </a:t>
            </a:r>
          </a:p>
          <a:p>
            <a:r>
              <a:rPr lang="en-US" sz="2000" dirty="0">
                <a:solidFill>
                  <a:srgbClr val="0462C1"/>
                </a:solidFill>
                <a:latin typeface="Calibri"/>
                <a:cs typeface="Calibri"/>
                <a:hlinkClick r:id="rId2"/>
              </a:rPr>
              <a:t>help@alliedmarketresearch.com</a:t>
            </a:r>
            <a:r>
              <a:rPr lang="en-US" sz="2000" dirty="0">
                <a:solidFill>
                  <a:srgbClr val="000000"/>
                </a:solidFill>
                <a:latin typeface="Calibri"/>
                <a:cs typeface="Calibri"/>
              </a:rPr>
              <a:t>  </a:t>
            </a:r>
            <a:endParaRPr lang="en-US" sz="2000" dirty="0">
              <a:latin typeface="Calibri"/>
              <a:cs typeface="Calibri"/>
            </a:endParaRPr>
          </a:p>
          <a:p>
            <a:r>
              <a:rPr lang="en-US" sz="2000" dirty="0">
                <a:solidFill>
                  <a:srgbClr val="000000"/>
                </a:solidFill>
                <a:latin typeface="Calibri"/>
                <a:ea typeface="Open Sans"/>
                <a:cs typeface="Calibri"/>
              </a:rPr>
              <a:t>Web: </a:t>
            </a:r>
            <a:r>
              <a:rPr lang="en-US" sz="2000" dirty="0">
                <a:solidFill>
                  <a:srgbClr val="0462C1"/>
                </a:solidFill>
                <a:latin typeface="Calibri"/>
                <a:ea typeface="Open Sans"/>
                <a:cs typeface="Calibri"/>
                <a:hlinkClick r:id="rId3"/>
              </a:rPr>
              <a:t>https://www.alliedmarketresearch.com</a:t>
            </a:r>
            <a:endParaRPr lang="en-US"/>
          </a:p>
        </p:txBody>
      </p:sp>
      <p:sp>
        <p:nvSpPr>
          <p:cNvPr id="50" name="object 3"/>
          <p:cNvSpPr/>
          <p:nvPr/>
        </p:nvSpPr>
        <p:spPr>
          <a:xfrm>
            <a:off x="137003" y="5118213"/>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51" name="object 4"/>
          <p:cNvSpPr/>
          <p:nvPr/>
        </p:nvSpPr>
        <p:spPr>
          <a:xfrm>
            <a:off x="-4657" y="2228"/>
            <a:ext cx="9296280" cy="851760"/>
          </a:xfrm>
          <a:custGeom>
            <a:avLst/>
            <a:gdLst>
              <a:gd name="textAreaLeft" fmla="*/ 0 w 9296280"/>
              <a:gd name="textAreaRight" fmla="*/ 9297000 w 9296280"/>
              <a:gd name="textAreaTop" fmla="*/ 0 h 851760"/>
              <a:gd name="textAreaBottom" fmla="*/ 852480 h 851760"/>
            </a:gdLst>
            <a:ahLst/>
            <a:cxnLst/>
            <a:rect l="textAreaLeft" t="textAreaTop" r="textAreaRight" b="textAreaBottom"/>
            <a:pathLst>
              <a:path w="9215755" h="897890">
                <a:moveTo>
                  <a:pt x="9215628" y="0"/>
                </a:moveTo>
                <a:lnTo>
                  <a:pt x="0" y="0"/>
                </a:lnTo>
                <a:lnTo>
                  <a:pt x="0" y="897636"/>
                </a:lnTo>
                <a:lnTo>
                  <a:pt x="9215628" y="897636"/>
                </a:lnTo>
                <a:lnTo>
                  <a:pt x="9215628" y="0"/>
                </a:lnTo>
                <a:close/>
              </a:path>
            </a:pathLst>
          </a:custGeom>
          <a:solidFill>
            <a:srgbClr val="40404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Calibri"/>
              <a:ea typeface="DejaVu Sans"/>
            </a:endParaRPr>
          </a:p>
        </p:txBody>
      </p:sp>
      <p:sp>
        <p:nvSpPr>
          <p:cNvPr id="52" name="PlaceHolder 1"/>
          <p:cNvSpPr>
            <a:spLocks noGrp="1"/>
          </p:cNvSpPr>
          <p:nvPr>
            <p:ph type="title"/>
          </p:nvPr>
        </p:nvSpPr>
        <p:spPr>
          <a:xfrm>
            <a:off x="659432" y="234000"/>
            <a:ext cx="7722088" cy="1157400"/>
          </a:xfrm>
          <a:prstGeom prst="rect">
            <a:avLst/>
          </a:prstGeom>
          <a:noFill/>
          <a:ln w="0">
            <a:noFill/>
          </a:ln>
        </p:spPr>
        <p:txBody>
          <a:bodyPr lIns="0" tIns="12600" rIns="0" bIns="0" anchor="t">
            <a:noAutofit/>
          </a:bodyPr>
          <a:lstStyle/>
          <a:p>
            <a:pPr>
              <a:tabLst>
                <a:tab pos="0" algn="l"/>
              </a:tabLst>
            </a:pPr>
            <a:r>
              <a:rPr lang="en-IN" sz="3200" b="1" dirty="0">
                <a:solidFill>
                  <a:srgbClr val="FFFF00"/>
                </a:solidFill>
                <a:cs typeface="Arial"/>
              </a:rPr>
              <a:t>Secured Payment Solutions Markert</a:t>
            </a:r>
          </a:p>
        </p:txBody>
      </p:sp>
      <p:grpSp>
        <p:nvGrpSpPr>
          <p:cNvPr id="53" name="object 6"/>
          <p:cNvGrpSpPr/>
          <p:nvPr/>
        </p:nvGrpSpPr>
        <p:grpSpPr>
          <a:xfrm>
            <a:off x="4888268" y="-4973"/>
            <a:ext cx="7305840" cy="6829920"/>
            <a:chOff x="5693400" y="38160"/>
            <a:chExt cx="7305840" cy="6829920"/>
          </a:xfrm>
        </p:grpSpPr>
        <p:sp>
          <p:nvSpPr>
            <p:cNvPr id="54" name="object 7"/>
            <p:cNvSpPr/>
            <p:nvPr/>
          </p:nvSpPr>
          <p:spPr>
            <a:xfrm>
              <a:off x="9315000" y="38160"/>
              <a:ext cx="3684240" cy="897120"/>
            </a:xfrm>
            <a:custGeom>
              <a:avLst/>
              <a:gdLst>
                <a:gd name="textAreaLeft" fmla="*/ 0 w 3684240"/>
                <a:gd name="textAreaRight" fmla="*/ 3684960 w 3684240"/>
                <a:gd name="textAreaTop" fmla="*/ 0 h 897120"/>
                <a:gd name="textAreaBottom" fmla="*/ 897840 h 897120"/>
              </a:gdLst>
              <a:ahLst/>
              <a:cxnLst/>
              <a:rect l="textAreaLeft" t="textAreaTop" r="textAreaRight" b="textAreaBottom"/>
              <a:pathLst>
                <a:path w="3684904" h="897890">
                  <a:moveTo>
                    <a:pt x="3684904" y="0"/>
                  </a:moveTo>
                  <a:lnTo>
                    <a:pt x="0" y="0"/>
                  </a:lnTo>
                  <a:lnTo>
                    <a:pt x="5322" y="10594"/>
                  </a:lnTo>
                  <a:lnTo>
                    <a:pt x="51842" y="84454"/>
                  </a:lnTo>
                  <a:lnTo>
                    <a:pt x="87496" y="139208"/>
                  </a:lnTo>
                  <a:lnTo>
                    <a:pt x="127714" y="200169"/>
                  </a:lnTo>
                  <a:lnTo>
                    <a:pt x="169725" y="263082"/>
                  </a:lnTo>
                  <a:lnTo>
                    <a:pt x="210756" y="323690"/>
                  </a:lnTo>
                  <a:lnTo>
                    <a:pt x="248034" y="377739"/>
                  </a:lnTo>
                  <a:lnTo>
                    <a:pt x="278787" y="420970"/>
                  </a:lnTo>
                  <a:lnTo>
                    <a:pt x="309625" y="457962"/>
                  </a:lnTo>
                  <a:lnTo>
                    <a:pt x="297304" y="469868"/>
                  </a:lnTo>
                  <a:lnTo>
                    <a:pt x="243665" y="541915"/>
                  </a:lnTo>
                  <a:lnTo>
                    <a:pt x="207221" y="594207"/>
                  </a:lnTo>
                  <a:lnTo>
                    <a:pt x="167613" y="652111"/>
                  </a:lnTo>
                  <a:lnTo>
                    <a:pt x="26278" y="861368"/>
                  </a:lnTo>
                  <a:lnTo>
                    <a:pt x="7408" y="888469"/>
                  </a:lnTo>
                  <a:lnTo>
                    <a:pt x="0" y="897636"/>
                  </a:lnTo>
                  <a:lnTo>
                    <a:pt x="3684904" y="897636"/>
                  </a:lnTo>
                  <a:lnTo>
                    <a:pt x="3684904"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5" name="object 8"/>
            <p:cNvSpPr/>
            <p:nvPr/>
          </p:nvSpPr>
          <p:spPr>
            <a:xfrm>
              <a:off x="11093040" y="161640"/>
              <a:ext cx="1273320" cy="773640"/>
            </a:xfrm>
            <a:prstGeom prst="rect">
              <a:avLst/>
            </a:prstGeom>
            <a:blipFill rotWithShape="0">
              <a:blip r:embed="rId4"/>
              <a:srcRect/>
              <a:stretch/>
            </a:blip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sp>
          <p:nvSpPr>
            <p:cNvPr id="56" name="object 9"/>
            <p:cNvSpPr/>
            <p:nvPr/>
          </p:nvSpPr>
          <p:spPr>
            <a:xfrm>
              <a:off x="5693400" y="5903640"/>
              <a:ext cx="6509880" cy="964440"/>
            </a:xfrm>
            <a:custGeom>
              <a:avLst/>
              <a:gdLst>
                <a:gd name="textAreaLeft" fmla="*/ 0 w 6509880"/>
                <a:gd name="textAreaRight" fmla="*/ 6510600 w 6509880"/>
                <a:gd name="textAreaTop" fmla="*/ 0 h 964440"/>
                <a:gd name="textAreaBottom" fmla="*/ 965160 h 964440"/>
              </a:gdLst>
              <a:ahLst/>
              <a:cxnLst/>
              <a:rect l="textAreaLeft" t="textAreaTop" r="textAreaRight" b="textAreaBottom"/>
              <a:pathLst>
                <a:path w="6510655" h="965200">
                  <a:moveTo>
                    <a:pt x="6510528" y="0"/>
                  </a:moveTo>
                  <a:lnTo>
                    <a:pt x="773049" y="10490"/>
                  </a:lnTo>
                  <a:lnTo>
                    <a:pt x="0" y="953812"/>
                  </a:lnTo>
                  <a:lnTo>
                    <a:pt x="6510528" y="964691"/>
                  </a:lnTo>
                  <a:lnTo>
                    <a:pt x="6510528" y="0"/>
                  </a:lnTo>
                  <a:close/>
                </a:path>
              </a:pathLst>
            </a:custGeom>
            <a:solidFill>
              <a:srgbClr val="E86F2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1" strike="noStrike" spc="-1">
                <a:solidFill>
                  <a:srgbClr val="000000"/>
                </a:solidFill>
                <a:latin typeface="Calibri"/>
                <a:ea typeface="DejaVu Sans"/>
              </a:endParaRPr>
            </a:p>
          </p:txBody>
        </p:sp>
      </p:grpSp>
      <p:sp>
        <p:nvSpPr>
          <p:cNvPr id="2" name="object 3">
            <a:extLst>
              <a:ext uri="{FF2B5EF4-FFF2-40B4-BE49-F238E27FC236}">
                <a16:creationId xmlns:a16="http://schemas.microsoft.com/office/drawing/2014/main" id="{BEB2EF8D-D640-9F69-D731-7DA4741E8FA1}"/>
              </a:ext>
            </a:extLst>
          </p:cNvPr>
          <p:cNvSpPr/>
          <p:nvPr/>
        </p:nvSpPr>
        <p:spPr>
          <a:xfrm>
            <a:off x="117397" y="5199248"/>
            <a:ext cx="7388280" cy="474630"/>
          </a:xfrm>
          <a:prstGeom prst="rect">
            <a:avLst/>
          </a:prstGeom>
          <a:noFill/>
          <a:ln w="0">
            <a:noFill/>
          </a:ln>
        </p:spPr>
        <p:style>
          <a:lnRef idx="0">
            <a:scrgbClr r="0" g="0" b="0"/>
          </a:lnRef>
          <a:fillRef idx="0">
            <a:scrgbClr r="0" g="0" b="0"/>
          </a:fillRef>
          <a:effectRef idx="0">
            <a:scrgbClr r="0" g="0" b="0"/>
          </a:effectRef>
          <a:fontRef idx="minor"/>
        </p:style>
        <p:txBody>
          <a:bodyPr lIns="0" tIns="165240" rIns="0" bIns="0" anchor="t">
            <a:spAutoFit/>
          </a:bodyPr>
          <a:lstStyle/>
          <a:p>
            <a:pPr marL="12065">
              <a:lnSpc>
                <a:spcPct val="100000"/>
              </a:lnSpc>
              <a:spcBef>
                <a:spcPts val="1301"/>
              </a:spcBef>
            </a:pPr>
            <a:endParaRPr lang="en-US" sz="2000" b="1" strike="noStrike" spc="-1">
              <a:solidFill>
                <a:srgbClr val="000000"/>
              </a:solidFill>
              <a:latin typeface="Calibri"/>
            </a:endParaRPr>
          </a:p>
        </p:txBody>
      </p:sp>
      <p:sp>
        <p:nvSpPr>
          <p:cNvPr id="3" name="object 3">
            <a:extLst>
              <a:ext uri="{FF2B5EF4-FFF2-40B4-BE49-F238E27FC236}">
                <a16:creationId xmlns:a16="http://schemas.microsoft.com/office/drawing/2014/main" id="{7D4A5A40-5600-1C62-A03C-6C2867108CC5}"/>
              </a:ext>
            </a:extLst>
          </p:cNvPr>
          <p:cNvSpPr/>
          <p:nvPr/>
        </p:nvSpPr>
        <p:spPr>
          <a:xfrm>
            <a:off x="197344" y="5359578"/>
            <a:ext cx="7676916" cy="443853"/>
          </a:xfrm>
          <a:prstGeom prst="rect">
            <a:avLst/>
          </a:prstGeom>
          <a:noFill/>
          <a:ln w="0">
            <a:noFill/>
          </a:ln>
        </p:spPr>
        <p:style>
          <a:lnRef idx="0">
            <a:scrgbClr r="0" g="0" b="0"/>
          </a:lnRef>
          <a:fillRef idx="0">
            <a:scrgbClr r="0" g="0" b="0"/>
          </a:fillRef>
          <a:effectRef idx="0">
            <a:scrgbClr r="0" g="0" b="0"/>
          </a:effectRef>
          <a:fontRef idx="minor"/>
        </p:style>
        <p:txBody>
          <a:bodyPr wrap="square" lIns="0" tIns="165240" rIns="0" bIns="0" anchor="t">
            <a:spAutoFit/>
          </a:bodyPr>
          <a:lstStyle/>
          <a:p>
            <a:pPr marL="12065">
              <a:lnSpc>
                <a:spcPct val="100000"/>
              </a:lnSpc>
              <a:spcBef>
                <a:spcPts val="1301"/>
              </a:spcBef>
            </a:pPr>
            <a:endParaRPr lang="en-US" strike="noStrike">
              <a:latin typeface="Open Sans"/>
              <a:ea typeface="Open Sans"/>
              <a:cs typeface="Open Sans"/>
            </a:endParaRPr>
          </a:p>
        </p:txBody>
      </p:sp>
      <p:sp>
        <p:nvSpPr>
          <p:cNvPr id="8" name="Rectangle: Rounded Corners 7">
            <a:extLst>
              <a:ext uri="{FF2B5EF4-FFF2-40B4-BE49-F238E27FC236}">
                <a16:creationId xmlns:a16="http://schemas.microsoft.com/office/drawing/2014/main" id="{ABB12271-0082-4F9B-2ABA-52F47B3E8C07}"/>
              </a:ext>
            </a:extLst>
          </p:cNvPr>
          <p:cNvSpPr/>
          <p:nvPr/>
        </p:nvSpPr>
        <p:spPr>
          <a:xfrm>
            <a:off x="6403744" y="6088469"/>
            <a:ext cx="3853131" cy="57509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hlinkClick r:id="rId5"/>
              </a:rPr>
              <a:t>Download PDF Copy</a:t>
            </a:r>
            <a:endParaRPr lang="en-US" dirty="0">
              <a:solidFill>
                <a:srgbClr val="0070C0"/>
              </a:solidFill>
            </a:endParaRPr>
          </a:p>
        </p:txBody>
      </p:sp>
    </p:spTree>
    <p:extLst>
      <p:ext uri="{BB962C8B-B14F-4D97-AF65-F5344CB8AC3E}">
        <p14:creationId xmlns:p14="http://schemas.microsoft.com/office/powerpoint/2010/main" val="17558052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462C1"/>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6</Slides>
  <Notes>0</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office theme</vt:lpstr>
      <vt:lpstr>Office Theme</vt:lpstr>
      <vt:lpstr>PowerPoint Presentation</vt:lpstr>
      <vt:lpstr>Secured Payment Solutions Markert</vt:lpstr>
      <vt:lpstr>Secured Payment Solutions Markert</vt:lpstr>
      <vt:lpstr>Secured Payment Solutions Markert</vt:lpstr>
      <vt:lpstr>Secured Payment Solutions Markert</vt:lpstr>
      <vt:lpstr>Secured Payment Solutions Markert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63</cp:revision>
  <dcterms:created xsi:type="dcterms:W3CDTF">2023-08-04T05:04:41Z</dcterms:created>
  <dcterms:modified xsi:type="dcterms:W3CDTF">2023-08-04T05:38:38Z</dcterms:modified>
</cp:coreProperties>
</file>